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0" autoAdjust="0"/>
    <p:restoredTop sz="94660"/>
  </p:normalViewPr>
  <p:slideViewPr>
    <p:cSldViewPr>
      <p:cViewPr>
        <p:scale>
          <a:sx n="100" d="100"/>
          <a:sy n="100" d="100"/>
        </p:scale>
        <p:origin x="-1824" y="13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700" cy="461804"/>
          </a:xfrm>
          <a:prstGeom prst="rect">
            <a:avLst/>
          </a:prstGeom>
        </p:spPr>
        <p:txBody>
          <a:bodyPr vert="horz" lIns="92485" tIns="46243" rIns="92485" bIns="46243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7" y="0"/>
            <a:ext cx="3011700" cy="461804"/>
          </a:xfrm>
          <a:prstGeom prst="rect">
            <a:avLst/>
          </a:prstGeom>
        </p:spPr>
        <p:txBody>
          <a:bodyPr vert="horz" lIns="92485" tIns="46243" rIns="92485" bIns="46243" rtlCol="0"/>
          <a:lstStyle>
            <a:lvl1pPr algn="r">
              <a:defRPr sz="1200"/>
            </a:lvl1pPr>
          </a:lstStyle>
          <a:p>
            <a:pPr>
              <a:defRPr/>
            </a:pPr>
            <a:fld id="{CF14319E-D682-460F-A0C9-68477372628E}" type="datetimeFigureOut">
              <a:rPr lang="en-US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8050" y="693738"/>
            <a:ext cx="2593975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5" tIns="46243" rIns="92485" bIns="4624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5" tIns="46243" rIns="92485" bIns="4624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700" cy="461804"/>
          </a:xfrm>
          <a:prstGeom prst="rect">
            <a:avLst/>
          </a:prstGeom>
        </p:spPr>
        <p:txBody>
          <a:bodyPr vert="horz" lIns="92485" tIns="46243" rIns="92485" bIns="4624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7" y="8772668"/>
            <a:ext cx="3011700" cy="461804"/>
          </a:xfrm>
          <a:prstGeom prst="rect">
            <a:avLst/>
          </a:prstGeom>
        </p:spPr>
        <p:txBody>
          <a:bodyPr vert="horz" lIns="92485" tIns="46243" rIns="92485" bIns="46243" rtlCol="0" anchor="b"/>
          <a:lstStyle>
            <a:lvl1pPr algn="r">
              <a:defRPr sz="1200"/>
            </a:lvl1pPr>
          </a:lstStyle>
          <a:p>
            <a:pPr>
              <a:defRPr/>
            </a:pPr>
            <a:fld id="{B313B5E2-D9BC-4362-B7CA-1BC3E37F4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49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13B5E2-D9BC-4362-B7CA-1BC3E37F49F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4448D-7F56-4171-AF6D-66E8DF875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E3ED8-78B8-4491-9C1D-9EE2AA163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EB0B-DFE7-4388-9EFA-5AA9103EC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68961-0DA3-4877-8E1B-74E9B71A3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109E8-53A3-4746-98DF-BE54AFECF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FA130-C142-40AE-AC48-8C95A0AAD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A357B-A9E4-44F3-AADF-36316F035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16CCD-0994-42C2-9027-17E0A1BA2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71464-3D9B-4736-BF52-CF8D7D9B1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25A1F-B4E9-4A58-A068-BC4E3ED93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02CA9-A0B0-470A-A643-116574857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E6E6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Created: 8/25/2011   Revised: --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4583DC-D012-4975-A02C-8075BC64E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62000" y="0"/>
            <a:ext cx="6096000" cy="9144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schemeClr val="tx1">
                <a:alpha val="39000"/>
              </a:schemeClr>
            </a:outerShdw>
          </a:effectLst>
        </p:spPr>
        <p:style>
          <a:lnRef idx="1">
            <a:schemeClr val="dk1"/>
          </a:lnRef>
          <a:fillRef idx="1003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838200" cy="914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1003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00200" y="152400"/>
            <a:ext cx="4419600" cy="8925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2000" spc="600" dirty="0">
                <a:solidFill>
                  <a:schemeClr val="bg1"/>
                </a:solidFill>
                <a:latin typeface="Impact" pitchFamily="34" charset="0"/>
                <a:cs typeface="+mn-cs"/>
              </a:rPr>
              <a:t>SUTPHEN </a:t>
            </a:r>
            <a:r>
              <a:rPr lang="en-US" kern="2000" spc="600" dirty="0" smtClean="0">
                <a:solidFill>
                  <a:schemeClr val="bg1"/>
                </a:solidFill>
                <a:latin typeface="Impact" pitchFamily="34" charset="0"/>
                <a:cs typeface="+mn-cs"/>
              </a:rPr>
              <a:t>CORPORATION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2000" spc="600" dirty="0" smtClean="0">
                <a:solidFill>
                  <a:schemeClr val="bg1"/>
                </a:solidFill>
                <a:latin typeface="Impact" pitchFamily="34" charset="0"/>
                <a:cs typeface="+mn-cs"/>
              </a:rPr>
              <a:t>SALES TECHNICAL BULLETIN</a:t>
            </a:r>
            <a:endParaRPr lang="en-US" kern="2000" spc="600" dirty="0">
              <a:solidFill>
                <a:schemeClr val="bg1"/>
              </a:solidFill>
              <a:latin typeface="Impact" pitchFamily="34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Impact" pitchFamily="34" charset="0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90600" y="1524000"/>
            <a:ext cx="5562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6200000">
            <a:off x="-1812131" y="4478923"/>
            <a:ext cx="4419600" cy="3385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bg1"/>
                </a:solidFill>
                <a:latin typeface="Impact" pitchFamily="34" charset="0"/>
                <a:cs typeface="+mn-cs"/>
              </a:rPr>
              <a:t>STB-0030 – ENGINE HOOD LENGTH’S</a:t>
            </a:r>
            <a:endParaRPr lang="en-US" sz="1600" dirty="0">
              <a:solidFill>
                <a:schemeClr val="bg1"/>
              </a:solidFill>
              <a:latin typeface="Impact" pitchFamily="34" charset="0"/>
              <a:cs typeface="+mn-cs"/>
            </a:endParaRPr>
          </a:p>
        </p:txBody>
      </p:sp>
      <p:sp>
        <p:nvSpPr>
          <p:cNvPr id="2060" name="TextBox 17"/>
          <p:cNvSpPr txBox="1">
            <a:spLocks noChangeArrowheads="1"/>
          </p:cNvSpPr>
          <p:nvPr/>
        </p:nvSpPr>
        <p:spPr bwMode="auto">
          <a:xfrm>
            <a:off x="838200" y="1066800"/>
            <a:ext cx="5791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ENGINE HOOD LENGTH’S</a:t>
            </a:r>
            <a:endParaRPr lang="en-US" sz="1400" b="1" dirty="0"/>
          </a:p>
        </p:txBody>
      </p:sp>
      <p:sp>
        <p:nvSpPr>
          <p:cNvPr id="2061" name="TextBox 9"/>
          <p:cNvSpPr txBox="1">
            <a:spLocks noChangeArrowheads="1"/>
          </p:cNvSpPr>
          <p:nvPr/>
        </p:nvSpPr>
        <p:spPr bwMode="auto">
          <a:xfrm>
            <a:off x="1295400" y="1600200"/>
            <a:ext cx="472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u="sng" dirty="0" smtClean="0"/>
              <a:t>OVERVIEW</a:t>
            </a:r>
            <a:endParaRPr lang="en-US" sz="1200" b="1" u="sng" dirty="0"/>
          </a:p>
        </p:txBody>
      </p:sp>
      <p:sp>
        <p:nvSpPr>
          <p:cNvPr id="2062" name="TextBox 10"/>
          <p:cNvSpPr txBox="1">
            <a:spLocks noChangeArrowheads="1"/>
          </p:cNvSpPr>
          <p:nvPr/>
        </p:nvSpPr>
        <p:spPr bwMode="auto">
          <a:xfrm>
            <a:off x="1104900" y="1981200"/>
            <a:ext cx="5105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dirty="0" smtClean="0"/>
              <a:t>Trucks with ISX engines can only have the full length hood.</a:t>
            </a:r>
          </a:p>
          <a:p>
            <a:endParaRPr lang="en-US" sz="1000" dirty="0"/>
          </a:p>
          <a:p>
            <a:r>
              <a:rPr lang="en-US" sz="1000" dirty="0" smtClean="0"/>
              <a:t>Trucks with ISL engines have the option of a full length hood or a shorter hood (8” shorter in length).</a:t>
            </a:r>
          </a:p>
          <a:p>
            <a:endParaRPr lang="en-US" sz="1000" dirty="0" smtClean="0"/>
          </a:p>
          <a:p>
            <a:r>
              <a:rPr lang="en-US" sz="1000" u="sng" dirty="0" smtClean="0"/>
              <a:t>Full Length Hood</a:t>
            </a:r>
          </a:p>
          <a:p>
            <a:r>
              <a:rPr lang="en-US" sz="1000" dirty="0" smtClean="0"/>
              <a:t>Advantage: Additional space on the engine hood are between the driver and officer (where center consoles/tool boards are installed. approximately 8” of additional space, front to rear.</a:t>
            </a:r>
          </a:p>
          <a:p>
            <a:r>
              <a:rPr lang="en-US" sz="1000" dirty="0" smtClean="0"/>
              <a:t>Disadvantage: Less</a:t>
            </a:r>
            <a:r>
              <a:rPr lang="en-US" sz="1000" dirty="0" smtClean="0"/>
              <a:t> leg room for the occupant in the forward facing seats on the crew seat riser.</a:t>
            </a:r>
          </a:p>
          <a:p>
            <a:endParaRPr lang="en-US" sz="1000" dirty="0"/>
          </a:p>
          <a:p>
            <a:r>
              <a:rPr lang="en-US" sz="1000" u="sng" dirty="0" smtClean="0"/>
              <a:t>Short Length Hood</a:t>
            </a:r>
          </a:p>
          <a:p>
            <a:r>
              <a:rPr lang="en-US" sz="1000" dirty="0" smtClean="0"/>
              <a:t>Advantage: Additional leg room for the forward facing crew seats on the crew seat riser.</a:t>
            </a:r>
          </a:p>
          <a:p>
            <a:r>
              <a:rPr lang="en-US" sz="1000" dirty="0" smtClean="0"/>
              <a:t>Disadvantage: less space on the engine hood are between the driver and officer.</a:t>
            </a:r>
          </a:p>
          <a:p>
            <a:endParaRPr lang="en-US" sz="1000" dirty="0" smtClean="0"/>
          </a:p>
          <a:p>
            <a:r>
              <a:rPr lang="en-US" sz="1000" dirty="0" smtClean="0"/>
              <a:t>Any </a:t>
            </a:r>
            <a:r>
              <a:rPr lang="en-US" sz="1000" dirty="0" smtClean="0"/>
              <a:t>questions please contact your SAE.</a:t>
            </a:r>
          </a:p>
          <a:p>
            <a:endParaRPr lang="en-US" sz="10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>
          <a:xfrm>
            <a:off x="914400" y="8458200"/>
            <a:ext cx="1981200" cy="4857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Created: </a:t>
            </a:r>
            <a:r>
              <a:rPr lang="en-US" dirty="0" smtClean="0"/>
              <a:t>12/12/14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By: Bobby Lively</a:t>
            </a:r>
          </a:p>
          <a:p>
            <a:pPr>
              <a:defRPr/>
            </a:pPr>
            <a:r>
              <a:rPr lang="en-US" dirty="0" smtClean="0"/>
              <a:t>  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4876800" y="8458200"/>
            <a:ext cx="1600200" cy="485775"/>
          </a:xfrm>
        </p:spPr>
        <p:txBody>
          <a:bodyPr/>
          <a:lstStyle/>
          <a:p>
            <a:pPr>
              <a:defRPr/>
            </a:pPr>
            <a:fld id="{90B4448D-7F56-4171-AF6D-66E8DF875F0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397" y="6472696"/>
            <a:ext cx="3352165" cy="195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480" y="4678680"/>
            <a:ext cx="2899009" cy="176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61" y="4678680"/>
            <a:ext cx="2814439" cy="1771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156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Clark Green</dc:creator>
  <cp:lastModifiedBy>Bob Lively</cp:lastModifiedBy>
  <cp:revision>117</cp:revision>
  <cp:lastPrinted>2014-12-05T18:45:04Z</cp:lastPrinted>
  <dcterms:created xsi:type="dcterms:W3CDTF">2010-04-23T19:21:23Z</dcterms:created>
  <dcterms:modified xsi:type="dcterms:W3CDTF">2014-12-12T21:10:06Z</dcterms:modified>
</cp:coreProperties>
</file>