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8"/>
  </p:notesMasterIdLst>
  <p:handoutMasterIdLst>
    <p:handoutMasterId r:id="rId39"/>
  </p:handoutMasterIdLst>
  <p:sldIdLst>
    <p:sldId id="420" r:id="rId3"/>
    <p:sldId id="370" r:id="rId4"/>
    <p:sldId id="371" r:id="rId5"/>
    <p:sldId id="383" r:id="rId6"/>
    <p:sldId id="417" r:id="rId7"/>
    <p:sldId id="373" r:id="rId8"/>
    <p:sldId id="418" r:id="rId9"/>
    <p:sldId id="401" r:id="rId10"/>
    <p:sldId id="419" r:id="rId11"/>
    <p:sldId id="385" r:id="rId12"/>
    <p:sldId id="386" r:id="rId13"/>
    <p:sldId id="384" r:id="rId14"/>
    <p:sldId id="388" r:id="rId15"/>
    <p:sldId id="391" r:id="rId16"/>
    <p:sldId id="389" r:id="rId17"/>
    <p:sldId id="390" r:id="rId18"/>
    <p:sldId id="392" r:id="rId19"/>
    <p:sldId id="393" r:id="rId20"/>
    <p:sldId id="394" r:id="rId21"/>
    <p:sldId id="402" r:id="rId22"/>
    <p:sldId id="410" r:id="rId23"/>
    <p:sldId id="422" r:id="rId24"/>
    <p:sldId id="407" r:id="rId25"/>
    <p:sldId id="408" r:id="rId26"/>
    <p:sldId id="405" r:id="rId27"/>
    <p:sldId id="406" r:id="rId28"/>
    <p:sldId id="409" r:id="rId29"/>
    <p:sldId id="411" r:id="rId30"/>
    <p:sldId id="412" r:id="rId31"/>
    <p:sldId id="413" r:id="rId32"/>
    <p:sldId id="414" r:id="rId33"/>
    <p:sldId id="416" r:id="rId34"/>
    <p:sldId id="415" r:id="rId35"/>
    <p:sldId id="397" r:id="rId36"/>
    <p:sldId id="42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EA41"/>
    <a:srgbClr val="009644"/>
    <a:srgbClr val="50F678"/>
    <a:srgbClr val="0EFAFA"/>
    <a:srgbClr val="815358"/>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26" autoAdjust="0"/>
    <p:restoredTop sz="81156" autoAdjust="0"/>
  </p:normalViewPr>
  <p:slideViewPr>
    <p:cSldViewPr>
      <p:cViewPr varScale="1">
        <p:scale>
          <a:sx n="69" d="100"/>
          <a:sy n="69" d="100"/>
        </p:scale>
        <p:origin x="1589"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B8BAC9-A646-4F45-9A2A-435EA3433A89}" type="datetimeFigureOut">
              <a:rPr lang="en-US" smtClean="0"/>
              <a:pPr/>
              <a:t>5/18/2020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8F7F14-D981-4814-AF66-675BE258226C}" type="slidenum">
              <a:rPr lang="en-US" smtClean="0"/>
              <a:pPr/>
              <a:t>‹#›</a:t>
            </a:fld>
            <a:endParaRPr lang="en-US"/>
          </a:p>
        </p:txBody>
      </p:sp>
    </p:spTree>
    <p:extLst>
      <p:ext uri="{BB962C8B-B14F-4D97-AF65-F5344CB8AC3E}">
        <p14:creationId xmlns:p14="http://schemas.microsoft.com/office/powerpoint/2010/main" val="864557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00A9D8-7760-4AED-B8A2-365FB361EE12}" type="datetimeFigureOut">
              <a:rPr lang="en-US" smtClean="0"/>
              <a:pPr/>
              <a:t>5/18/2020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F955E9-B06E-43D0-AEC5-D867C902D333}" type="slidenum">
              <a:rPr lang="en-US" smtClean="0"/>
              <a:pPr/>
              <a:t>‹#›</a:t>
            </a:fld>
            <a:endParaRPr lang="en-US"/>
          </a:p>
        </p:txBody>
      </p:sp>
    </p:spTree>
    <p:extLst>
      <p:ext uri="{BB962C8B-B14F-4D97-AF65-F5344CB8AC3E}">
        <p14:creationId xmlns:p14="http://schemas.microsoft.com/office/powerpoint/2010/main" val="275126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FD5DD61-3F10-4D3A-8060-C39C305EFC72}"/>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71DC326B-9A29-4F2A-AE6B-778C14E73F98}"/>
              </a:ext>
            </a:extLst>
          </p:cNvPr>
          <p:cNvSpPr>
            <a:spLocks noGrp="1" noChangeArrowheads="1"/>
          </p:cNvSpPr>
          <p:nvPr>
            <p:ph type="body" idx="1"/>
          </p:nvPr>
        </p:nvSpPr>
        <p:spPr>
          <a:noFill/>
        </p:spPr>
        <p:txBody>
          <a:bodyPr/>
          <a:lstStyle/>
          <a:p>
            <a:pPr eaLnBrk="1" hangingPunct="1"/>
            <a:r>
              <a:rPr lang="en-US" altLang="en-US" dirty="0"/>
              <a:t>I am going to start off with just a brief history of the Sutphen Corporation.  </a:t>
            </a:r>
          </a:p>
          <a:p>
            <a:pPr eaLnBrk="1" hangingPunct="1"/>
            <a:endParaRPr lang="en-US" altLang="en-US" dirty="0"/>
          </a:p>
          <a:p>
            <a:pPr eaLnBrk="1" hangingPunct="1"/>
            <a:r>
              <a:rPr lang="en-US" altLang="en-US" dirty="0"/>
              <a:t>The man on the far left of this photograph, Clarence Sutphen.  He delivered this steamer to Urbana, OH in 1890.  In the early 1930’s, Clarence’s had one son Harry Sutphen who took over the business and continued to expand it.  Harry has two sons, Bob and Tom who followed along after their service in WWII, and grew Sutphen to a Nation and world player in the aerial platform market.  Sutphen Corp is presently under the guidance of Drew Sutphen (Bob’s) son and is part of the forth generation at the helm of the company.  The fifth generation has recently began taken various positions with the company.</a:t>
            </a:r>
          </a:p>
          <a:p>
            <a:pPr eaLnBrk="1" hangingPunct="1"/>
            <a:endParaRPr lang="en-US" altLang="en-US" dirty="0"/>
          </a:p>
          <a:p>
            <a:pPr eaLnBrk="1" hangingPunct="1"/>
            <a:r>
              <a:rPr lang="en-US" altLang="en-US" dirty="0"/>
              <a:t>Sutphen currently builds about 30% of all of the aerial platforms in the US and about 85% of the mid-mount units.</a:t>
            </a:r>
          </a:p>
          <a:p>
            <a:endParaRPr lang="en-US" altLang="en-US" dirty="0"/>
          </a:p>
        </p:txBody>
      </p:sp>
      <p:sp>
        <p:nvSpPr>
          <p:cNvPr id="17412" name="Slide Number Placeholder 3">
            <a:extLst>
              <a:ext uri="{FF2B5EF4-FFF2-40B4-BE49-F238E27FC236}">
                <a16:creationId xmlns:a16="http://schemas.microsoft.com/office/drawing/2014/main" id="{434B3D1D-0E91-4B1C-A13D-91D64D9EE983}"/>
              </a:ext>
            </a:extLst>
          </p:cNvPr>
          <p:cNvSpPr>
            <a:spLocks noGrp="1"/>
          </p:cNvSpPr>
          <p:nvPr>
            <p:ph type="sldNum" sz="quarter" idx="5"/>
          </p:nvPr>
        </p:nvSpPr>
        <p:spPr>
          <a:noFill/>
        </p:spPr>
        <p:txBody>
          <a:bodyPr/>
          <a:lstStyle>
            <a:lvl1pPr>
              <a:defRPr sz="1400" b="1">
                <a:solidFill>
                  <a:schemeClr val="tx1"/>
                </a:solidFill>
                <a:latin typeface="Times New Roman" panose="02020603050405020304" pitchFamily="18" charset="0"/>
              </a:defRPr>
            </a:lvl1pPr>
            <a:lvl2pPr marL="742950" indent="-285750">
              <a:defRPr sz="1400" b="1">
                <a:solidFill>
                  <a:schemeClr val="tx1"/>
                </a:solidFill>
                <a:latin typeface="Times New Roman" panose="02020603050405020304" pitchFamily="18" charset="0"/>
              </a:defRPr>
            </a:lvl2pPr>
            <a:lvl3pPr marL="1143000" indent="-228600">
              <a:defRPr sz="1400" b="1">
                <a:solidFill>
                  <a:schemeClr val="tx1"/>
                </a:solidFill>
                <a:latin typeface="Times New Roman" panose="02020603050405020304" pitchFamily="18" charset="0"/>
              </a:defRPr>
            </a:lvl3pPr>
            <a:lvl4pPr marL="1600200" indent="-228600">
              <a:defRPr sz="1400" b="1">
                <a:solidFill>
                  <a:schemeClr val="tx1"/>
                </a:solidFill>
                <a:latin typeface="Times New Roman" panose="02020603050405020304" pitchFamily="18" charset="0"/>
              </a:defRPr>
            </a:lvl4pPr>
            <a:lvl5pPr marL="2057400" indent="-228600">
              <a:defRPr sz="1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624903-1CE9-4214-AC5D-557ADFA9F4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F955E9-B06E-43D0-AEC5-D867C902D333}" type="slidenum">
              <a:rPr lang="en-US" smtClean="0"/>
              <a:pPr/>
              <a:t>13</a:t>
            </a:fld>
            <a:endParaRPr lang="en-US"/>
          </a:p>
        </p:txBody>
      </p:sp>
    </p:spTree>
    <p:extLst>
      <p:ext uri="{BB962C8B-B14F-4D97-AF65-F5344CB8AC3E}">
        <p14:creationId xmlns:p14="http://schemas.microsoft.com/office/powerpoint/2010/main" val="2533535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a:solidFill>
                  <a:srgbClr val="181512"/>
                </a:solidFill>
                <a:cs typeface="Times New Roman" panose="02020603050405020304" pitchFamily="18" charset="0"/>
              </a:rPr>
              <a:t>Sutphen’s</a:t>
            </a:r>
            <a:r>
              <a:rPr lang="en-US" altLang="en-US" sz="1200" dirty="0">
                <a:solidFill>
                  <a:srgbClr val="181512"/>
                </a:solidFill>
                <a:cs typeface="Times New Roman" panose="02020603050405020304" pitchFamily="18" charset="0"/>
              </a:rPr>
              <a:t> 4-sided box-boom design performs like a tube, providing maximum rigidity versus most other brands’ 3-sided open-channel designs, which can twist from wind and weight. The company’s box-boom technology and </a:t>
            </a:r>
            <a:r>
              <a:rPr lang="en-US" altLang="en-US" sz="1200" dirty="0" err="1">
                <a:solidFill>
                  <a:srgbClr val="181512"/>
                </a:solidFill>
                <a:cs typeface="Times New Roman" panose="02020603050405020304" pitchFamily="18" charset="0"/>
              </a:rPr>
              <a:t>HuckBolt</a:t>
            </a:r>
            <a:r>
              <a:rPr lang="en-US" altLang="en-US" sz="1200" dirty="0">
                <a:solidFill>
                  <a:srgbClr val="181512"/>
                </a:solidFill>
                <a:cs typeface="Times New Roman" panose="02020603050405020304" pitchFamily="18" charset="0"/>
              </a:rPr>
              <a:t>® fasteners are two of the major engineering factors allowing Sutphen to offer a lighter, taller telescopic platform with the highest fully extended flow rate in the industry. The lighter aerial gives Sutphen a lower Gross Vehicle Weight Rating (GVWR) on tires and axles versus competitors’ products. And because all apparatus manufacturers use the same size brakes and engines, this means Sutphen apparatus offer superior braking performance and better acceleration than the other heavier apparatus on the market today. Lower overall weight means that Sutphen aerials only need two “out-and-down” outriggers for support – one on each side – versus the four required on comparative trucks.  </a:t>
            </a:r>
            <a:endParaRPr lang="en-US" altLang="en-US" sz="1200" dirty="0">
              <a:latin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0F955E9-B06E-43D0-AEC5-D867C902D333}" type="slidenum">
              <a:rPr lang="en-US" smtClean="0"/>
              <a:pPr/>
              <a:t>14</a:t>
            </a:fld>
            <a:endParaRPr lang="en-US"/>
          </a:p>
        </p:txBody>
      </p:sp>
    </p:spTree>
    <p:extLst>
      <p:ext uri="{BB962C8B-B14F-4D97-AF65-F5344CB8AC3E}">
        <p14:creationId xmlns:p14="http://schemas.microsoft.com/office/powerpoint/2010/main" val="2495911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ltLang="en-US" sz="1200" dirty="0"/>
          </a:p>
          <a:p>
            <a:endParaRPr lang="en-US" dirty="0"/>
          </a:p>
        </p:txBody>
      </p:sp>
      <p:sp>
        <p:nvSpPr>
          <p:cNvPr id="4" name="Slide Number Placeholder 3"/>
          <p:cNvSpPr>
            <a:spLocks noGrp="1"/>
          </p:cNvSpPr>
          <p:nvPr>
            <p:ph type="sldNum" sz="quarter" idx="5"/>
          </p:nvPr>
        </p:nvSpPr>
        <p:spPr/>
        <p:txBody>
          <a:bodyPr/>
          <a:lstStyle/>
          <a:p>
            <a:fld id="{10F955E9-B06E-43D0-AEC5-D867C902D333}" type="slidenum">
              <a:rPr lang="en-US" smtClean="0"/>
              <a:pPr/>
              <a:t>17</a:t>
            </a:fld>
            <a:endParaRPr lang="en-US"/>
          </a:p>
        </p:txBody>
      </p:sp>
    </p:spTree>
    <p:extLst>
      <p:ext uri="{BB962C8B-B14F-4D97-AF65-F5344CB8AC3E}">
        <p14:creationId xmlns:p14="http://schemas.microsoft.com/office/powerpoint/2010/main" val="105058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181512"/>
                </a:solidFill>
                <a:cs typeface="Times New Roman" panose="02020603050405020304" pitchFamily="18" charset="0"/>
              </a:rPr>
              <a:t>Sutphen incorporates two (2) 1000 GPM nozzles as standard equipment.  The inverted waterway design is unique to Sutphen aerials.  Where most other apparatus waterways are large at the bottom and reduce in size as the height increases, the Sutphen design starts at its smallest size, and progresses to its largest at the end of the last fly section promoting unsurpassed flow characteristics. With </a:t>
            </a:r>
            <a:r>
              <a:rPr lang="en-US" altLang="en-US" sz="1200" dirty="0" err="1">
                <a:solidFill>
                  <a:srgbClr val="181512"/>
                </a:solidFill>
                <a:cs typeface="Times New Roman" panose="02020603050405020304" pitchFamily="18" charset="0"/>
              </a:rPr>
              <a:t>Sutphen’s</a:t>
            </a:r>
            <a:r>
              <a:rPr lang="en-US" altLang="en-US" sz="1200" dirty="0">
                <a:solidFill>
                  <a:srgbClr val="181512"/>
                </a:solidFill>
                <a:cs typeface="Times New Roman" panose="02020603050405020304" pitchFamily="18" charset="0"/>
              </a:rPr>
              <a:t> box-boom construction, the waterway is totally encased inside the boom, thus providing optimum protection.</a:t>
            </a:r>
            <a:endParaRPr lang="en-US" alt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0F955E9-B06E-43D0-AEC5-D867C902D333}" type="slidenum">
              <a:rPr lang="en-US" smtClean="0"/>
              <a:pPr/>
              <a:t>18</a:t>
            </a:fld>
            <a:endParaRPr lang="en-US"/>
          </a:p>
        </p:txBody>
      </p:sp>
    </p:spTree>
    <p:extLst>
      <p:ext uri="{BB962C8B-B14F-4D97-AF65-F5344CB8AC3E}">
        <p14:creationId xmlns:p14="http://schemas.microsoft.com/office/powerpoint/2010/main" val="2926676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F955E9-B06E-43D0-AEC5-D867C902D333}" type="slidenum">
              <a:rPr lang="en-US" smtClean="0"/>
              <a:pPr/>
              <a:t>19</a:t>
            </a:fld>
            <a:endParaRPr lang="en-US"/>
          </a:p>
        </p:txBody>
      </p:sp>
    </p:spTree>
    <p:extLst>
      <p:ext uri="{BB962C8B-B14F-4D97-AF65-F5344CB8AC3E}">
        <p14:creationId xmlns:p14="http://schemas.microsoft.com/office/powerpoint/2010/main" val="1657823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F955E9-B06E-43D0-AEC5-D867C902D333}" type="slidenum">
              <a:rPr lang="en-US" smtClean="0"/>
              <a:pPr/>
              <a:t>20</a:t>
            </a:fld>
            <a:endParaRPr lang="en-US"/>
          </a:p>
        </p:txBody>
      </p:sp>
    </p:spTree>
    <p:extLst>
      <p:ext uri="{BB962C8B-B14F-4D97-AF65-F5344CB8AC3E}">
        <p14:creationId xmlns:p14="http://schemas.microsoft.com/office/powerpoint/2010/main" val="35013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do not want to lose side compartment space by relocating the generator. Another option would be to losing some hosebed capacity.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Note that this cannot overhang the water tank more than 24” past the body flex joint (unsupported wing)</a:t>
            </a:r>
          </a:p>
          <a:p>
            <a:endParaRPr lang="en-US" dirty="0"/>
          </a:p>
        </p:txBody>
      </p:sp>
      <p:sp>
        <p:nvSpPr>
          <p:cNvPr id="4" name="Slide Number Placeholder 3"/>
          <p:cNvSpPr>
            <a:spLocks noGrp="1"/>
          </p:cNvSpPr>
          <p:nvPr>
            <p:ph type="sldNum" sz="quarter" idx="5"/>
          </p:nvPr>
        </p:nvSpPr>
        <p:spPr/>
        <p:txBody>
          <a:bodyPr/>
          <a:lstStyle/>
          <a:p>
            <a:fld id="{10F955E9-B06E-43D0-AEC5-D867C902D333}" type="slidenum">
              <a:rPr lang="en-US" smtClean="0"/>
              <a:pPr/>
              <a:t>25</a:t>
            </a:fld>
            <a:endParaRPr lang="en-US"/>
          </a:p>
        </p:txBody>
      </p:sp>
    </p:spTree>
    <p:extLst>
      <p:ext uri="{BB962C8B-B14F-4D97-AF65-F5344CB8AC3E}">
        <p14:creationId xmlns:p14="http://schemas.microsoft.com/office/powerpoint/2010/main" val="3237216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955E9-B06E-43D0-AEC5-D867C902D333}" type="slidenum">
              <a:rPr lang="en-US" smtClean="0"/>
              <a:pPr/>
              <a:t>30</a:t>
            </a:fld>
            <a:endParaRPr lang="en-US"/>
          </a:p>
        </p:txBody>
      </p:sp>
    </p:spTree>
    <p:extLst>
      <p:ext uri="{BB962C8B-B14F-4D97-AF65-F5344CB8AC3E}">
        <p14:creationId xmlns:p14="http://schemas.microsoft.com/office/powerpoint/2010/main" val="4107265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fld id="{12239E2D-8706-4B63-8146-6AA776158E36}" type="datetimeFigureOut">
              <a:rPr lang="en-US" smtClean="0"/>
              <a:t>5/18/2020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dirty="0">
                <a:solidFill>
                  <a:prstClr val="black">
                    <a:tint val="75000"/>
                  </a:prstClr>
                </a:solidFill>
                <a:latin typeface="Times New Roman" panose="02020603050405020304" pitchFamily="18" charset="0"/>
              </a:defRPr>
            </a:lvl1pPr>
          </a:lstStyle>
          <a:p>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fld id="{8C63F610-4ACB-49BF-84CA-050055E12AF1}" type="slidenum">
              <a:rPr lang="en-US" smtClean="0"/>
              <a:t>‹#›</a:t>
            </a:fld>
            <a:endParaRPr lang="en-US"/>
          </a:p>
        </p:txBody>
      </p:sp>
    </p:spTree>
    <p:extLst>
      <p:ext uri="{BB962C8B-B14F-4D97-AF65-F5344CB8AC3E}">
        <p14:creationId xmlns:p14="http://schemas.microsoft.com/office/powerpoint/2010/main" val="189228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fld id="{12239E2D-8706-4B63-8146-6AA776158E36}" type="datetimeFigureOut">
              <a:rPr lang="en-US" smtClean="0"/>
              <a:t>5/18/2020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dirty="0">
                <a:solidFill>
                  <a:prstClr val="black">
                    <a:tint val="75000"/>
                  </a:prstClr>
                </a:solidFill>
                <a:latin typeface="Times New Roman" panose="02020603050405020304" pitchFamily="18" charset="0"/>
              </a:defRPr>
            </a:lvl1pPr>
          </a:lstStyle>
          <a:p>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fld id="{8C63F610-4ACB-49BF-84CA-050055E12AF1}" type="slidenum">
              <a:rPr lang="en-US" smtClean="0"/>
              <a:t>‹#›</a:t>
            </a:fld>
            <a:endParaRPr lang="en-US"/>
          </a:p>
        </p:txBody>
      </p:sp>
    </p:spTree>
    <p:extLst>
      <p:ext uri="{BB962C8B-B14F-4D97-AF65-F5344CB8AC3E}">
        <p14:creationId xmlns:p14="http://schemas.microsoft.com/office/powerpoint/2010/main" val="787832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fld id="{12239E2D-8706-4B63-8146-6AA776158E36}" type="datetimeFigureOut">
              <a:rPr lang="en-US" smtClean="0"/>
              <a:t>5/18/2020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dirty="0">
                <a:solidFill>
                  <a:prstClr val="black">
                    <a:tint val="75000"/>
                  </a:prstClr>
                </a:solidFill>
                <a:latin typeface="Times New Roman" panose="02020603050405020304" pitchFamily="18" charset="0"/>
              </a:defRPr>
            </a:lvl1pPr>
          </a:lstStyle>
          <a:p>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fld id="{8C63F610-4ACB-49BF-84CA-050055E12AF1}" type="slidenum">
              <a:rPr lang="en-US" smtClean="0"/>
              <a:t>‹#›</a:t>
            </a:fld>
            <a:endParaRPr lang="en-US"/>
          </a:p>
        </p:txBody>
      </p:sp>
    </p:spTree>
    <p:extLst>
      <p:ext uri="{BB962C8B-B14F-4D97-AF65-F5344CB8AC3E}">
        <p14:creationId xmlns:p14="http://schemas.microsoft.com/office/powerpoint/2010/main" val="2057351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0A03EA6-DF58-4280-9F4C-52064A014284}"/>
              </a:ext>
            </a:extLst>
          </p:cNvPr>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fld id="{0A6EB381-DFCD-4DDA-8A0E-47242CACA000}" type="datetime1">
              <a:rPr lang="en-US"/>
              <a:pPr>
                <a:defRPr/>
              </a:pPr>
              <a:t>5/18/2020</a:t>
            </a:fld>
            <a:endParaRPr lang="en-US" dirty="0"/>
          </a:p>
        </p:txBody>
      </p:sp>
      <p:sp>
        <p:nvSpPr>
          <p:cNvPr id="5" name="Footer Placeholder 4">
            <a:extLst>
              <a:ext uri="{FF2B5EF4-FFF2-40B4-BE49-F238E27FC236}">
                <a16:creationId xmlns:a16="http://schemas.microsoft.com/office/drawing/2014/main" id="{81706CAF-B87C-43F9-A1B0-07CC5521ABA0}"/>
              </a:ext>
            </a:extLst>
          </p:cNvPr>
          <p:cNvSpPr>
            <a:spLocks noGrp="1"/>
          </p:cNvSpPr>
          <p:nvPr>
            <p:ph type="ftr" sz="quarter" idx="11"/>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0EA00FB4-CFA8-42D9-BBF3-3F1FF9234D43}"/>
              </a:ext>
            </a:extLst>
          </p:cNvPr>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pPr>
              <a:defRPr/>
            </a:pPr>
            <a:fld id="{B930D110-61F6-44C2-AFCC-C370A025C886}" type="slidenum">
              <a:rPr lang="en-US"/>
              <a:pPr>
                <a:defRPr/>
              </a:pPr>
              <a:t>‹#›</a:t>
            </a:fld>
            <a:endParaRPr lang="en-US" dirty="0"/>
          </a:p>
        </p:txBody>
      </p:sp>
    </p:spTree>
    <p:extLst>
      <p:ext uri="{BB962C8B-B14F-4D97-AF65-F5344CB8AC3E}">
        <p14:creationId xmlns:p14="http://schemas.microsoft.com/office/powerpoint/2010/main" val="3581769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5043"/>
            <a:ext cx="6234793" cy="698503"/>
          </a:xfrm>
        </p:spPr>
        <p:txBody>
          <a:bodyPr/>
          <a:lstStyle/>
          <a:p>
            <a:r>
              <a:rPr lang="en-US" dirty="0"/>
              <a:t>Click to edit Master title style</a:t>
            </a:r>
          </a:p>
        </p:txBody>
      </p:sp>
      <p:sp>
        <p:nvSpPr>
          <p:cNvPr id="3" name="Content Placeholder 2"/>
          <p:cNvSpPr>
            <a:spLocks noGrp="1"/>
          </p:cNvSpPr>
          <p:nvPr>
            <p:ph idx="1"/>
          </p:nvPr>
        </p:nvSpPr>
        <p:spPr>
          <a:xfrm>
            <a:off x="533400" y="1479279"/>
            <a:ext cx="79819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181B43E-3CEA-4F07-B145-7A1FAC49E072}"/>
              </a:ext>
            </a:extLst>
          </p:cNvPr>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fld id="{D964D7E8-9D5E-4EF4-88E2-09456C2F6BA7}" type="datetime1">
              <a:rPr lang="en-US"/>
              <a:pPr>
                <a:defRPr/>
              </a:pPr>
              <a:t>5/18/2020</a:t>
            </a:fld>
            <a:endParaRPr lang="en-US" dirty="0"/>
          </a:p>
        </p:txBody>
      </p:sp>
      <p:sp>
        <p:nvSpPr>
          <p:cNvPr id="5" name="Footer Placeholder 4">
            <a:extLst>
              <a:ext uri="{FF2B5EF4-FFF2-40B4-BE49-F238E27FC236}">
                <a16:creationId xmlns:a16="http://schemas.microsoft.com/office/drawing/2014/main" id="{95848DFC-B4CD-4FC6-8D4B-9F538290B8A2}"/>
              </a:ext>
            </a:extLst>
          </p:cNvPr>
          <p:cNvSpPr>
            <a:spLocks noGrp="1"/>
          </p:cNvSpPr>
          <p:nvPr>
            <p:ph type="ftr" sz="quarter" idx="11"/>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14353F1B-682F-495D-972E-6BB353563BD6}"/>
              </a:ext>
            </a:extLst>
          </p:cNvPr>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pPr>
              <a:defRPr/>
            </a:pPr>
            <a:fld id="{E013B645-EDB7-4052-B5F4-B917D00C26BD}" type="slidenum">
              <a:rPr lang="en-US"/>
              <a:pPr>
                <a:defRPr/>
              </a:pPr>
              <a:t>‹#›</a:t>
            </a:fld>
            <a:endParaRPr lang="en-US" dirty="0"/>
          </a:p>
        </p:txBody>
      </p:sp>
    </p:spTree>
    <p:extLst>
      <p:ext uri="{BB962C8B-B14F-4D97-AF65-F5344CB8AC3E}">
        <p14:creationId xmlns:p14="http://schemas.microsoft.com/office/powerpoint/2010/main" val="2912778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0C6E18-27D1-4278-870A-2CB24424E0ED}"/>
              </a:ext>
            </a:extLst>
          </p:cNvPr>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fld id="{54F0FACA-83BB-41D8-9D97-32E3E0EFD301}" type="datetime1">
              <a:rPr lang="en-US"/>
              <a:pPr>
                <a:defRPr/>
              </a:pPr>
              <a:t>5/18/2020</a:t>
            </a:fld>
            <a:endParaRPr lang="en-US" dirty="0"/>
          </a:p>
        </p:txBody>
      </p:sp>
      <p:sp>
        <p:nvSpPr>
          <p:cNvPr id="5" name="Footer Placeholder 4">
            <a:extLst>
              <a:ext uri="{FF2B5EF4-FFF2-40B4-BE49-F238E27FC236}">
                <a16:creationId xmlns:a16="http://schemas.microsoft.com/office/drawing/2014/main" id="{485FBD70-E9A3-4628-936B-BCD78DA60AB9}"/>
              </a:ext>
            </a:extLst>
          </p:cNvPr>
          <p:cNvSpPr>
            <a:spLocks noGrp="1"/>
          </p:cNvSpPr>
          <p:nvPr>
            <p:ph type="ftr" sz="quarter" idx="11"/>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9F2FE0F1-029A-4F7E-8615-D294C4942176}"/>
              </a:ext>
            </a:extLst>
          </p:cNvPr>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pPr>
              <a:defRPr/>
            </a:pPr>
            <a:fld id="{3DCD336E-0DEB-4861-B215-2BD31F726CD4}" type="slidenum">
              <a:rPr lang="en-US"/>
              <a:pPr>
                <a:defRPr/>
              </a:pPr>
              <a:t>‹#›</a:t>
            </a:fld>
            <a:endParaRPr lang="en-US" dirty="0"/>
          </a:p>
        </p:txBody>
      </p:sp>
    </p:spTree>
    <p:extLst>
      <p:ext uri="{BB962C8B-B14F-4D97-AF65-F5344CB8AC3E}">
        <p14:creationId xmlns:p14="http://schemas.microsoft.com/office/powerpoint/2010/main" val="855108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40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40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016A71F-EE3E-46AA-A3B6-693C55E61CEF}"/>
              </a:ext>
            </a:extLst>
          </p:cNvPr>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fld id="{2C113DCA-4E8A-4915-8288-3BDEB7444009}" type="datetime1">
              <a:rPr lang="en-US"/>
              <a:pPr>
                <a:defRPr/>
              </a:pPr>
              <a:t>5/18/2020</a:t>
            </a:fld>
            <a:endParaRPr lang="en-US" dirty="0"/>
          </a:p>
        </p:txBody>
      </p:sp>
      <p:sp>
        <p:nvSpPr>
          <p:cNvPr id="6" name="Footer Placeholder 5">
            <a:extLst>
              <a:ext uri="{FF2B5EF4-FFF2-40B4-BE49-F238E27FC236}">
                <a16:creationId xmlns:a16="http://schemas.microsoft.com/office/drawing/2014/main" id="{40EC8911-8E9B-4BDD-89BB-17E84D31835E}"/>
              </a:ext>
            </a:extLst>
          </p:cNvPr>
          <p:cNvSpPr>
            <a:spLocks noGrp="1"/>
          </p:cNvSpPr>
          <p:nvPr>
            <p:ph type="ftr" sz="quarter" idx="11"/>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A5FCF4AD-4974-4324-BE27-381211C31C5B}"/>
              </a:ext>
            </a:extLst>
          </p:cNvPr>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pPr>
              <a:defRPr/>
            </a:pPr>
            <a:fld id="{E649690E-0908-4ED1-89EE-8AED9DC0FECF}" type="slidenum">
              <a:rPr lang="en-US"/>
              <a:pPr>
                <a:defRPr/>
              </a:pPr>
              <a:t>‹#›</a:t>
            </a:fld>
            <a:endParaRPr lang="en-US" dirty="0"/>
          </a:p>
        </p:txBody>
      </p:sp>
    </p:spTree>
    <p:extLst>
      <p:ext uri="{BB962C8B-B14F-4D97-AF65-F5344CB8AC3E}">
        <p14:creationId xmlns:p14="http://schemas.microsoft.com/office/powerpoint/2010/main" val="1577197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E3E3BAD-365E-4D5C-821B-86A1C63761C5}"/>
              </a:ext>
            </a:extLst>
          </p:cNvPr>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fld id="{28E49CBC-6917-4C92-BC66-9510FE15A47F}" type="datetime1">
              <a:rPr lang="en-US"/>
              <a:pPr>
                <a:defRPr/>
              </a:pPr>
              <a:t>5/18/2020</a:t>
            </a:fld>
            <a:endParaRPr lang="en-US" dirty="0"/>
          </a:p>
        </p:txBody>
      </p:sp>
      <p:sp>
        <p:nvSpPr>
          <p:cNvPr id="8" name="Footer Placeholder 7">
            <a:extLst>
              <a:ext uri="{FF2B5EF4-FFF2-40B4-BE49-F238E27FC236}">
                <a16:creationId xmlns:a16="http://schemas.microsoft.com/office/drawing/2014/main" id="{6057B724-A59F-453A-B238-4B68D82C906C}"/>
              </a:ext>
            </a:extLst>
          </p:cNvPr>
          <p:cNvSpPr>
            <a:spLocks noGrp="1"/>
          </p:cNvSpPr>
          <p:nvPr>
            <p:ph type="ftr" sz="quarter" idx="11"/>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endParaRPr lang="en-US"/>
          </a:p>
        </p:txBody>
      </p:sp>
      <p:sp>
        <p:nvSpPr>
          <p:cNvPr id="9" name="Slide Number Placeholder 8">
            <a:extLst>
              <a:ext uri="{FF2B5EF4-FFF2-40B4-BE49-F238E27FC236}">
                <a16:creationId xmlns:a16="http://schemas.microsoft.com/office/drawing/2014/main" id="{5DBA27B5-9226-49AE-B462-C6CDD192C478}"/>
              </a:ext>
            </a:extLst>
          </p:cNvPr>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pPr>
              <a:defRPr/>
            </a:pPr>
            <a:fld id="{4AF305A7-0E35-44DC-A206-93B7FD91069F}" type="slidenum">
              <a:rPr lang="en-US"/>
              <a:pPr>
                <a:defRPr/>
              </a:pPr>
              <a:t>‹#›</a:t>
            </a:fld>
            <a:endParaRPr lang="en-US" dirty="0"/>
          </a:p>
        </p:txBody>
      </p:sp>
    </p:spTree>
    <p:extLst>
      <p:ext uri="{BB962C8B-B14F-4D97-AF65-F5344CB8AC3E}">
        <p14:creationId xmlns:p14="http://schemas.microsoft.com/office/powerpoint/2010/main" val="3713498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139543" cy="69850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EB8286B-D59A-43C8-9CBF-C6A68209EBB9}"/>
              </a:ext>
            </a:extLst>
          </p:cNvPr>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fld id="{5CFC5A85-7633-47FE-86D9-A8278825A078}" type="datetime1">
              <a:rPr lang="en-US"/>
              <a:pPr>
                <a:defRPr/>
              </a:pPr>
              <a:t>5/18/2020</a:t>
            </a:fld>
            <a:endParaRPr lang="en-US" dirty="0"/>
          </a:p>
        </p:txBody>
      </p:sp>
      <p:sp>
        <p:nvSpPr>
          <p:cNvPr id="4" name="Footer Placeholder 3">
            <a:extLst>
              <a:ext uri="{FF2B5EF4-FFF2-40B4-BE49-F238E27FC236}">
                <a16:creationId xmlns:a16="http://schemas.microsoft.com/office/drawing/2014/main" id="{FFCFBBBD-32E8-48CD-872C-DC8D35BA3689}"/>
              </a:ext>
            </a:extLst>
          </p:cNvPr>
          <p:cNvSpPr>
            <a:spLocks noGrp="1"/>
          </p:cNvSpPr>
          <p:nvPr>
            <p:ph type="ftr" sz="quarter" idx="11"/>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BF74CB2A-9501-489F-A6F0-B53CB4F1E1E4}"/>
              </a:ext>
            </a:extLst>
          </p:cNvPr>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pPr>
              <a:defRPr/>
            </a:pPr>
            <a:fld id="{81B330DF-4173-42CC-AB30-CDDD95C35C53}" type="slidenum">
              <a:rPr lang="en-US"/>
              <a:pPr>
                <a:defRPr/>
              </a:pPr>
              <a:t>‹#›</a:t>
            </a:fld>
            <a:endParaRPr lang="en-US" dirty="0"/>
          </a:p>
        </p:txBody>
      </p:sp>
    </p:spTree>
    <p:extLst>
      <p:ext uri="{BB962C8B-B14F-4D97-AF65-F5344CB8AC3E}">
        <p14:creationId xmlns:p14="http://schemas.microsoft.com/office/powerpoint/2010/main" val="2504403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9E5873-090A-4491-B65C-79EB8070D4FF}"/>
              </a:ext>
            </a:extLst>
          </p:cNvPr>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fld id="{D6139A8B-F9E6-4E90-A637-FA05CC348DB0}" type="datetime1">
              <a:rPr lang="en-US"/>
              <a:pPr>
                <a:defRPr/>
              </a:pPr>
              <a:t>5/18/2020</a:t>
            </a:fld>
            <a:endParaRPr lang="en-US" dirty="0"/>
          </a:p>
        </p:txBody>
      </p:sp>
      <p:sp>
        <p:nvSpPr>
          <p:cNvPr id="3" name="Footer Placeholder 2">
            <a:extLst>
              <a:ext uri="{FF2B5EF4-FFF2-40B4-BE49-F238E27FC236}">
                <a16:creationId xmlns:a16="http://schemas.microsoft.com/office/drawing/2014/main" id="{82600F14-35BB-40B9-806B-71622EFBEC68}"/>
              </a:ext>
            </a:extLst>
          </p:cNvPr>
          <p:cNvSpPr>
            <a:spLocks noGrp="1"/>
          </p:cNvSpPr>
          <p:nvPr>
            <p:ph type="ftr" sz="quarter" idx="11"/>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endParaRPr lang="en-US"/>
          </a:p>
        </p:txBody>
      </p:sp>
      <p:sp>
        <p:nvSpPr>
          <p:cNvPr id="4" name="Slide Number Placeholder 3">
            <a:extLst>
              <a:ext uri="{FF2B5EF4-FFF2-40B4-BE49-F238E27FC236}">
                <a16:creationId xmlns:a16="http://schemas.microsoft.com/office/drawing/2014/main" id="{9EB8AD63-071D-4264-B0A5-AC53C89EBE09}"/>
              </a:ext>
            </a:extLst>
          </p:cNvPr>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pPr>
              <a:defRPr/>
            </a:pPr>
            <a:fld id="{70DE3B40-1319-4444-8A22-42FA27B38B11}" type="slidenum">
              <a:rPr lang="en-US"/>
              <a:pPr>
                <a:defRPr/>
              </a:pPr>
              <a:t>‹#›</a:t>
            </a:fld>
            <a:endParaRPr lang="en-US" dirty="0"/>
          </a:p>
        </p:txBody>
      </p:sp>
    </p:spTree>
    <p:extLst>
      <p:ext uri="{BB962C8B-B14F-4D97-AF65-F5344CB8AC3E}">
        <p14:creationId xmlns:p14="http://schemas.microsoft.com/office/powerpoint/2010/main" val="179350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56D05F-F231-489D-8FF7-02278C00C64D}"/>
              </a:ext>
            </a:extLst>
          </p:cNvPr>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fld id="{A246B6FF-C002-4C75-84EC-ACB4FD986CAE}" type="datetime1">
              <a:rPr lang="en-US"/>
              <a:pPr>
                <a:defRPr/>
              </a:pPr>
              <a:t>5/18/2020</a:t>
            </a:fld>
            <a:endParaRPr lang="en-US" dirty="0"/>
          </a:p>
        </p:txBody>
      </p:sp>
      <p:sp>
        <p:nvSpPr>
          <p:cNvPr id="6" name="Footer Placeholder 5">
            <a:extLst>
              <a:ext uri="{FF2B5EF4-FFF2-40B4-BE49-F238E27FC236}">
                <a16:creationId xmlns:a16="http://schemas.microsoft.com/office/drawing/2014/main" id="{A91267B2-B636-4351-B0B8-3A767A85A432}"/>
              </a:ext>
            </a:extLst>
          </p:cNvPr>
          <p:cNvSpPr>
            <a:spLocks noGrp="1"/>
          </p:cNvSpPr>
          <p:nvPr>
            <p:ph type="ftr" sz="quarter" idx="11"/>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023199C5-57EF-45C6-A466-1336CD15BDC2}"/>
              </a:ext>
            </a:extLst>
          </p:cNvPr>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pPr>
              <a:defRPr/>
            </a:pPr>
            <a:fld id="{8836837B-6218-46DB-9259-92B41E054BC1}" type="slidenum">
              <a:rPr lang="en-US"/>
              <a:pPr>
                <a:defRPr/>
              </a:pPr>
              <a:t>‹#›</a:t>
            </a:fld>
            <a:endParaRPr lang="en-US" dirty="0"/>
          </a:p>
        </p:txBody>
      </p:sp>
    </p:spTree>
    <p:extLst>
      <p:ext uri="{BB962C8B-B14F-4D97-AF65-F5344CB8AC3E}">
        <p14:creationId xmlns:p14="http://schemas.microsoft.com/office/powerpoint/2010/main" val="386904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3" y="255049"/>
            <a:ext cx="6234793" cy="698503"/>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1479279"/>
            <a:ext cx="79819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fld id="{12239E2D-8706-4B63-8146-6AA776158E36}" type="datetimeFigureOut">
              <a:rPr lang="en-US" smtClean="0"/>
              <a:t>5/18/2020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dirty="0">
                <a:solidFill>
                  <a:prstClr val="black">
                    <a:tint val="75000"/>
                  </a:prstClr>
                </a:solidFill>
                <a:latin typeface="Times New Roman" panose="02020603050405020304" pitchFamily="18" charset="0"/>
              </a:defRPr>
            </a:lvl1pPr>
          </a:lstStyle>
          <a:p>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fld id="{8C63F610-4ACB-49BF-84CA-050055E12AF1}" type="slidenum">
              <a:rPr lang="en-US" smtClean="0"/>
              <a:t>‹#›</a:t>
            </a:fld>
            <a:endParaRPr lang="en-US"/>
          </a:p>
        </p:txBody>
      </p:sp>
    </p:spTree>
    <p:extLst>
      <p:ext uri="{BB962C8B-B14F-4D97-AF65-F5344CB8AC3E}">
        <p14:creationId xmlns:p14="http://schemas.microsoft.com/office/powerpoint/2010/main" val="518728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0C272A-6A62-4D8B-ADF3-02C84AAE9677}"/>
              </a:ext>
            </a:extLst>
          </p:cNvPr>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fld id="{4491C509-E51C-481F-8A21-04B1241B74E8}" type="datetime1">
              <a:rPr lang="en-US"/>
              <a:pPr>
                <a:defRPr/>
              </a:pPr>
              <a:t>5/18/2020</a:t>
            </a:fld>
            <a:endParaRPr lang="en-US" dirty="0"/>
          </a:p>
        </p:txBody>
      </p:sp>
      <p:sp>
        <p:nvSpPr>
          <p:cNvPr id="6" name="Footer Placeholder 5">
            <a:extLst>
              <a:ext uri="{FF2B5EF4-FFF2-40B4-BE49-F238E27FC236}">
                <a16:creationId xmlns:a16="http://schemas.microsoft.com/office/drawing/2014/main" id="{7859BAF8-4CFF-404E-BD18-4535DA2BBDA7}"/>
              </a:ext>
            </a:extLst>
          </p:cNvPr>
          <p:cNvSpPr>
            <a:spLocks noGrp="1"/>
          </p:cNvSpPr>
          <p:nvPr>
            <p:ph type="ftr" sz="quarter" idx="11"/>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97DC1445-0382-4C85-84CB-FE0CC366BA91}"/>
              </a:ext>
            </a:extLst>
          </p:cNvPr>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pPr>
              <a:defRPr/>
            </a:pPr>
            <a:fld id="{6FC382F0-447B-4DB3-9E8C-CBA43D306B69}" type="slidenum">
              <a:rPr lang="en-US"/>
              <a:pPr>
                <a:defRPr/>
              </a:pPr>
              <a:t>‹#›</a:t>
            </a:fld>
            <a:endParaRPr lang="en-US" dirty="0"/>
          </a:p>
        </p:txBody>
      </p:sp>
    </p:spTree>
    <p:extLst>
      <p:ext uri="{BB962C8B-B14F-4D97-AF65-F5344CB8AC3E}">
        <p14:creationId xmlns:p14="http://schemas.microsoft.com/office/powerpoint/2010/main" val="3821588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DBEA0B-4459-470E-AD09-F58A4A89C1CA}"/>
              </a:ext>
            </a:extLst>
          </p:cNvPr>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fld id="{4D77355A-1AEE-4D43-B43A-55EBC8CCB163}" type="datetime1">
              <a:rPr lang="en-US"/>
              <a:pPr>
                <a:defRPr/>
              </a:pPr>
              <a:t>5/18/2020</a:t>
            </a:fld>
            <a:endParaRPr lang="en-US" dirty="0"/>
          </a:p>
        </p:txBody>
      </p:sp>
      <p:sp>
        <p:nvSpPr>
          <p:cNvPr id="5" name="Footer Placeholder 4">
            <a:extLst>
              <a:ext uri="{FF2B5EF4-FFF2-40B4-BE49-F238E27FC236}">
                <a16:creationId xmlns:a16="http://schemas.microsoft.com/office/drawing/2014/main" id="{5932DBE5-7074-4967-9191-D21C3E41A97A}"/>
              </a:ext>
            </a:extLst>
          </p:cNvPr>
          <p:cNvSpPr>
            <a:spLocks noGrp="1"/>
          </p:cNvSpPr>
          <p:nvPr>
            <p:ph type="ftr" sz="quarter" idx="11"/>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C2D428AF-8893-4720-B447-BB8E29C4AC58}"/>
              </a:ext>
            </a:extLst>
          </p:cNvPr>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pPr>
              <a:defRPr/>
            </a:pPr>
            <a:fld id="{D07BBA01-2521-4F6A-A192-4BB59FC998ED}" type="slidenum">
              <a:rPr lang="en-US"/>
              <a:pPr>
                <a:defRPr/>
              </a:pPr>
              <a:t>‹#›</a:t>
            </a:fld>
            <a:endParaRPr lang="en-US" dirty="0"/>
          </a:p>
        </p:txBody>
      </p:sp>
    </p:spTree>
    <p:extLst>
      <p:ext uri="{BB962C8B-B14F-4D97-AF65-F5344CB8AC3E}">
        <p14:creationId xmlns:p14="http://schemas.microsoft.com/office/powerpoint/2010/main" val="995150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5FF5BBE-5101-4377-BF9C-BDB765BA2BC0}"/>
              </a:ext>
            </a:extLst>
          </p:cNvPr>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fld id="{18A8C1F1-734D-4E8E-A3D6-8E6A47CE40A1}" type="datetime1">
              <a:rPr lang="en-US"/>
              <a:pPr>
                <a:defRPr/>
              </a:pPr>
              <a:t>5/18/2020</a:t>
            </a:fld>
            <a:endParaRPr lang="en-US" dirty="0"/>
          </a:p>
        </p:txBody>
      </p:sp>
      <p:sp>
        <p:nvSpPr>
          <p:cNvPr id="5" name="Footer Placeholder 4">
            <a:extLst>
              <a:ext uri="{FF2B5EF4-FFF2-40B4-BE49-F238E27FC236}">
                <a16:creationId xmlns:a16="http://schemas.microsoft.com/office/drawing/2014/main" id="{7ADC7FC0-E068-4258-8182-C9B8319199E4}"/>
              </a:ext>
            </a:extLst>
          </p:cNvPr>
          <p:cNvSpPr>
            <a:spLocks noGrp="1"/>
          </p:cNvSpPr>
          <p:nvPr>
            <p:ph type="ftr" sz="quarter" idx="11"/>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96603A8E-88D6-42E0-8CE0-204DDDB56C1C}"/>
              </a:ext>
            </a:extLst>
          </p:cNvPr>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pPr>
              <a:defRPr/>
            </a:pPr>
            <a:fld id="{810DDB6F-576A-4DE7-A5CD-33BFB6E169B8}" type="slidenum">
              <a:rPr lang="en-US"/>
              <a:pPr>
                <a:defRPr/>
              </a:pPr>
              <a:t>‹#›</a:t>
            </a:fld>
            <a:endParaRPr lang="en-US" dirty="0"/>
          </a:p>
        </p:txBody>
      </p:sp>
    </p:spTree>
    <p:extLst>
      <p:ext uri="{BB962C8B-B14F-4D97-AF65-F5344CB8AC3E}">
        <p14:creationId xmlns:p14="http://schemas.microsoft.com/office/powerpoint/2010/main" val="787294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fld id="{12239E2D-8706-4B63-8146-6AA776158E36}" type="datetimeFigureOut">
              <a:rPr lang="en-US" smtClean="0"/>
              <a:t>5/18/2020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dirty="0">
                <a:solidFill>
                  <a:prstClr val="black">
                    <a:tint val="75000"/>
                  </a:prstClr>
                </a:solidFill>
                <a:latin typeface="Times New Roman" panose="02020603050405020304" pitchFamily="18" charset="0"/>
              </a:defRPr>
            </a:lvl1pPr>
          </a:lstStyle>
          <a:p>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fld id="{8C63F610-4ACB-49BF-84CA-050055E12AF1}" type="slidenum">
              <a:rPr lang="en-US" smtClean="0"/>
              <a:t>‹#›</a:t>
            </a:fld>
            <a:endParaRPr lang="en-US"/>
          </a:p>
        </p:txBody>
      </p:sp>
    </p:spTree>
    <p:extLst>
      <p:ext uri="{BB962C8B-B14F-4D97-AF65-F5344CB8AC3E}">
        <p14:creationId xmlns:p14="http://schemas.microsoft.com/office/powerpoint/2010/main" val="137712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40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40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fld id="{12239E2D-8706-4B63-8146-6AA776158E36}" type="datetimeFigureOut">
              <a:rPr lang="en-US" smtClean="0"/>
              <a:t>5/18/2020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dirty="0">
                <a:solidFill>
                  <a:prstClr val="black">
                    <a:tint val="75000"/>
                  </a:prstClr>
                </a:solidFill>
                <a:latin typeface="Times New Roman" panose="02020603050405020304" pitchFamily="18" charset="0"/>
              </a:defRPr>
            </a:lvl1pPr>
          </a:lstStyle>
          <a:p>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fld id="{8C63F610-4ACB-49BF-84CA-050055E12AF1}" type="slidenum">
              <a:rPr lang="en-US" smtClean="0"/>
              <a:t>‹#›</a:t>
            </a:fld>
            <a:endParaRPr lang="en-US"/>
          </a:p>
        </p:txBody>
      </p:sp>
    </p:spTree>
    <p:extLst>
      <p:ext uri="{BB962C8B-B14F-4D97-AF65-F5344CB8AC3E}">
        <p14:creationId xmlns:p14="http://schemas.microsoft.com/office/powerpoint/2010/main" val="1287042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fld id="{12239E2D-8706-4B63-8146-6AA776158E36}" type="datetimeFigureOut">
              <a:rPr lang="en-US" smtClean="0"/>
              <a:t>5/18/2020</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dirty="0">
                <a:solidFill>
                  <a:prstClr val="black">
                    <a:tint val="75000"/>
                  </a:prstClr>
                </a:solidFill>
                <a:latin typeface="Times New Roman" panose="02020603050405020304" pitchFamily="18" charset="0"/>
              </a:defRPr>
            </a:lvl1pPr>
          </a:lstStyle>
          <a:p>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fld id="{8C63F610-4ACB-49BF-84CA-050055E12AF1}" type="slidenum">
              <a:rPr lang="en-US" smtClean="0"/>
              <a:t>‹#›</a:t>
            </a:fld>
            <a:endParaRPr lang="en-US"/>
          </a:p>
        </p:txBody>
      </p:sp>
    </p:spTree>
    <p:extLst>
      <p:ext uri="{BB962C8B-B14F-4D97-AF65-F5344CB8AC3E}">
        <p14:creationId xmlns:p14="http://schemas.microsoft.com/office/powerpoint/2010/main" val="144773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3" y="228606"/>
            <a:ext cx="6139543" cy="698503"/>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fld id="{12239E2D-8706-4B63-8146-6AA776158E36}" type="datetimeFigureOut">
              <a:rPr lang="en-US" smtClean="0"/>
              <a:t>5/18/2020</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dirty="0">
                <a:solidFill>
                  <a:prstClr val="black">
                    <a:tint val="75000"/>
                  </a:prstClr>
                </a:solidFill>
                <a:latin typeface="Times New Roman" panose="02020603050405020304" pitchFamily="18" charset="0"/>
              </a:defRPr>
            </a:lvl1pPr>
          </a:lstStyle>
          <a:p>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fld id="{8C63F610-4ACB-49BF-84CA-050055E12AF1}" type="slidenum">
              <a:rPr lang="en-US" smtClean="0"/>
              <a:t>‹#›</a:t>
            </a:fld>
            <a:endParaRPr lang="en-US"/>
          </a:p>
        </p:txBody>
      </p:sp>
    </p:spTree>
    <p:extLst>
      <p:ext uri="{BB962C8B-B14F-4D97-AF65-F5344CB8AC3E}">
        <p14:creationId xmlns:p14="http://schemas.microsoft.com/office/powerpoint/2010/main" val="3296809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fld id="{12239E2D-8706-4B63-8146-6AA776158E36}" type="datetimeFigureOut">
              <a:rPr lang="en-US" smtClean="0"/>
              <a:t>5/18/2020</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dirty="0">
                <a:solidFill>
                  <a:prstClr val="black">
                    <a:tint val="75000"/>
                  </a:prstClr>
                </a:solidFill>
                <a:latin typeface="Times New Roman" panose="02020603050405020304" pitchFamily="18" charset="0"/>
              </a:defRPr>
            </a:lvl1pPr>
          </a:lstStyle>
          <a:p>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fld id="{8C63F610-4ACB-49BF-84CA-050055E12AF1}" type="slidenum">
              <a:rPr lang="en-US" smtClean="0"/>
              <a:t>‹#›</a:t>
            </a:fld>
            <a:endParaRPr lang="en-US"/>
          </a:p>
        </p:txBody>
      </p:sp>
    </p:spTree>
    <p:extLst>
      <p:ext uri="{BB962C8B-B14F-4D97-AF65-F5344CB8AC3E}">
        <p14:creationId xmlns:p14="http://schemas.microsoft.com/office/powerpoint/2010/main" val="3774353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fld id="{12239E2D-8706-4B63-8146-6AA776158E36}" type="datetimeFigureOut">
              <a:rPr lang="en-US" smtClean="0"/>
              <a:t>5/18/2020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dirty="0">
                <a:solidFill>
                  <a:prstClr val="black">
                    <a:tint val="75000"/>
                  </a:prstClr>
                </a:solidFill>
                <a:latin typeface="Times New Roman" panose="02020603050405020304" pitchFamily="18" charset="0"/>
              </a:defRPr>
            </a:lvl1pPr>
          </a:lstStyle>
          <a:p>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fld id="{8C63F610-4ACB-49BF-84CA-050055E12AF1}" type="slidenum">
              <a:rPr lang="en-US" smtClean="0"/>
              <a:t>‹#›</a:t>
            </a:fld>
            <a:endParaRPr lang="en-US"/>
          </a:p>
        </p:txBody>
      </p:sp>
    </p:spTree>
    <p:extLst>
      <p:ext uri="{BB962C8B-B14F-4D97-AF65-F5344CB8AC3E}">
        <p14:creationId xmlns:p14="http://schemas.microsoft.com/office/powerpoint/2010/main" val="109164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2"/>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solidFill>
                  <a:prstClr val="black">
                    <a:tint val="75000"/>
                  </a:prstClr>
                </a:solidFill>
                <a:latin typeface="Times New Roman" panose="02020603050405020304" pitchFamily="18" charset="0"/>
              </a:defRPr>
            </a:lvl1pPr>
          </a:lstStyle>
          <a:p>
            <a:fld id="{12239E2D-8706-4B63-8146-6AA776158E36}" type="datetimeFigureOut">
              <a:rPr lang="en-US" smtClean="0"/>
              <a:t>5/18/2020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dirty="0">
                <a:solidFill>
                  <a:prstClr val="black">
                    <a:tint val="75000"/>
                  </a:prstClr>
                </a:solidFill>
                <a:latin typeface="Times New Roman" panose="02020603050405020304" pitchFamily="18" charset="0"/>
              </a:defRPr>
            </a:lvl1pPr>
          </a:lstStyle>
          <a:p>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solidFill>
                  <a:prstClr val="black">
                    <a:tint val="75000"/>
                  </a:prstClr>
                </a:solidFill>
              </a:defRPr>
            </a:lvl1pPr>
          </a:lstStyle>
          <a:p>
            <a:fld id="{8C63F610-4ACB-49BF-84CA-050055E12AF1}" type="slidenum">
              <a:rPr lang="en-US" smtClean="0"/>
              <a:t>‹#›</a:t>
            </a:fld>
            <a:endParaRPr lang="en-US"/>
          </a:p>
        </p:txBody>
      </p:sp>
    </p:spTree>
    <p:extLst>
      <p:ext uri="{BB962C8B-B14F-4D97-AF65-F5344CB8AC3E}">
        <p14:creationId xmlns:p14="http://schemas.microsoft.com/office/powerpoint/2010/main" val="2343094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3403" y="117475"/>
            <a:ext cx="613886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533400" y="1276350"/>
            <a:ext cx="81534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6"/>
            <a:ext cx="2057400" cy="365125"/>
          </a:xfrm>
          <a:prstGeom prst="rect">
            <a:avLst/>
          </a:prstGeom>
        </p:spPr>
        <p:txBody>
          <a:bodyPr vert="horz" lIns="91440" tIns="45720" rIns="91440" bIns="45720" rtlCol="0" anchor="ctr"/>
          <a:lstStyle>
            <a:lvl1pPr algn="l" fontAlgn="auto">
              <a:spcBef>
                <a:spcPts val="0"/>
              </a:spcBef>
              <a:spcAft>
                <a:spcPts val="0"/>
              </a:spcAft>
              <a:defRPr sz="1200" b="0" smtClean="0">
                <a:solidFill>
                  <a:srgbClr val="1F497D"/>
                </a:solidFill>
                <a:latin typeface="Times New Roman"/>
              </a:defRPr>
            </a:lvl1pPr>
          </a:lstStyle>
          <a:p>
            <a:fld id="{12239E2D-8706-4B63-8146-6AA776158E36}" type="datetimeFigureOut">
              <a:rPr lang="en-US" smtClean="0"/>
              <a:t>5/18/2020</a:t>
            </a:fld>
            <a:endParaRPr lang="en-US"/>
          </a:p>
        </p:txBody>
      </p:sp>
      <p:sp>
        <p:nvSpPr>
          <p:cNvPr id="5" name="Footer Placeholder 4"/>
          <p:cNvSpPr>
            <a:spLocks noGrp="1"/>
          </p:cNvSpPr>
          <p:nvPr>
            <p:ph type="ftr" sz="quarter" idx="3"/>
          </p:nvPr>
        </p:nvSpPr>
        <p:spPr>
          <a:xfrm>
            <a:off x="3028950" y="6356356"/>
            <a:ext cx="3086100" cy="365125"/>
          </a:xfrm>
          <a:prstGeom prst="rect">
            <a:avLst/>
          </a:prstGeom>
        </p:spPr>
        <p:txBody>
          <a:bodyPr vert="horz" lIns="91440" tIns="45720" rIns="91440" bIns="45720" rtlCol="0" anchor="ctr"/>
          <a:lstStyle>
            <a:lvl1pPr algn="ctr" fontAlgn="auto">
              <a:spcBef>
                <a:spcPts val="0"/>
              </a:spcBef>
              <a:spcAft>
                <a:spcPts val="0"/>
              </a:spcAft>
              <a:defRPr sz="1200" b="0" smtClean="0">
                <a:solidFill>
                  <a:srgbClr val="1F497D"/>
                </a:solidFill>
                <a:latin typeface="Times New Roman"/>
              </a:defRPr>
            </a:lvl1pPr>
          </a:lstStyle>
          <a:p>
            <a:endParaRPr lang="en-US"/>
          </a:p>
        </p:txBody>
      </p:sp>
      <p:sp>
        <p:nvSpPr>
          <p:cNvPr id="6" name="Slide Number Placeholder 5"/>
          <p:cNvSpPr>
            <a:spLocks noGrp="1"/>
          </p:cNvSpPr>
          <p:nvPr>
            <p:ph type="sldNum" sz="quarter" idx="4"/>
          </p:nvPr>
        </p:nvSpPr>
        <p:spPr>
          <a:xfrm>
            <a:off x="6457950" y="6356356"/>
            <a:ext cx="2057400" cy="365125"/>
          </a:xfrm>
          <a:prstGeom prst="rect">
            <a:avLst/>
          </a:prstGeom>
        </p:spPr>
        <p:txBody>
          <a:bodyPr vert="horz" lIns="91440" tIns="45720" rIns="91440" bIns="45720" rtlCol="0" anchor="ctr"/>
          <a:lstStyle>
            <a:lvl1pPr algn="r" fontAlgn="auto">
              <a:spcBef>
                <a:spcPts val="0"/>
              </a:spcBef>
              <a:spcAft>
                <a:spcPts val="0"/>
              </a:spcAft>
              <a:defRPr sz="1200" b="0" smtClean="0">
                <a:solidFill>
                  <a:schemeClr val="tx1">
                    <a:tint val="75000"/>
                  </a:schemeClr>
                </a:solidFill>
              </a:defRPr>
            </a:lvl1pPr>
          </a:lstStyle>
          <a:p>
            <a:fld id="{8C63F610-4ACB-49BF-84CA-050055E12AF1}" type="slidenum">
              <a:rPr lang="en-US" smtClean="0"/>
              <a:t>‹#›</a:t>
            </a:fld>
            <a:endParaRPr lang="en-US"/>
          </a:p>
        </p:txBody>
      </p:sp>
      <p:cxnSp>
        <p:nvCxnSpPr>
          <p:cNvPr id="7" name="Straight Connector 6"/>
          <p:cNvCxnSpPr/>
          <p:nvPr/>
        </p:nvCxnSpPr>
        <p:spPr>
          <a:xfrm>
            <a:off x="0" y="990600"/>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2" descr="E:\Work\Lynn Rich\Sutphen Logo and Business Card\large pixle Sutphen horizontal English logo.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53250" y="76201"/>
            <a:ext cx="2114550" cy="70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348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5F65C5-6FA0-4441-ACF2-8BD5EB41B50C}"/>
              </a:ext>
            </a:extLst>
          </p:cNvPr>
          <p:cNvSpPr>
            <a:spLocks noGrp="1"/>
          </p:cNvSpPr>
          <p:nvPr>
            <p:ph type="title"/>
          </p:nvPr>
        </p:nvSpPr>
        <p:spPr bwMode="auto">
          <a:xfrm>
            <a:off x="533400" y="117475"/>
            <a:ext cx="613886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36D6DCE-EB18-4075-BB5D-1527406B9FC8}"/>
              </a:ext>
            </a:extLst>
          </p:cNvPr>
          <p:cNvSpPr>
            <a:spLocks noGrp="1"/>
          </p:cNvSpPr>
          <p:nvPr>
            <p:ph type="body" idx="1"/>
          </p:nvPr>
        </p:nvSpPr>
        <p:spPr bwMode="auto">
          <a:xfrm>
            <a:off x="533400" y="1276350"/>
            <a:ext cx="81534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E8CEAB4-827C-42D9-A22B-FD805587082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b="0">
                <a:solidFill>
                  <a:srgbClr val="1F497D"/>
                </a:solidFill>
                <a:latin typeface="Times New Roman"/>
              </a:defRPr>
            </a:lvl1pPr>
          </a:lstStyle>
          <a:p>
            <a:pPr>
              <a:defRPr/>
            </a:pPr>
            <a:fld id="{61D30FCF-2E15-487B-A2D7-5720CCEE999E}" type="datetime1">
              <a:rPr lang="en-US"/>
              <a:pPr>
                <a:defRPr/>
              </a:pPr>
              <a:t>5/18/2020</a:t>
            </a:fld>
            <a:endParaRPr lang="en-US"/>
          </a:p>
        </p:txBody>
      </p:sp>
      <p:sp>
        <p:nvSpPr>
          <p:cNvPr id="5" name="Footer Placeholder 4">
            <a:extLst>
              <a:ext uri="{FF2B5EF4-FFF2-40B4-BE49-F238E27FC236}">
                <a16:creationId xmlns:a16="http://schemas.microsoft.com/office/drawing/2014/main" id="{0F501A11-CC93-4447-B38D-DB7AB0BA456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b="0">
                <a:solidFill>
                  <a:srgbClr val="1F497D"/>
                </a:solidFill>
                <a:latin typeface="Times New Roman"/>
              </a:defRPr>
            </a:lvl1pPr>
          </a:lstStyle>
          <a:p>
            <a:pPr>
              <a:defRPr/>
            </a:pPr>
            <a:r>
              <a:rPr lang="en-US"/>
              <a:t>Sutphen Corporation</a:t>
            </a:r>
            <a:endParaRPr lang="en-US" dirty="0"/>
          </a:p>
        </p:txBody>
      </p:sp>
      <p:sp>
        <p:nvSpPr>
          <p:cNvPr id="6" name="Slide Number Placeholder 5">
            <a:extLst>
              <a:ext uri="{FF2B5EF4-FFF2-40B4-BE49-F238E27FC236}">
                <a16:creationId xmlns:a16="http://schemas.microsoft.com/office/drawing/2014/main" id="{02F091EB-C780-4650-96B7-5859521A618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defRPr>
            </a:lvl1pPr>
          </a:lstStyle>
          <a:p>
            <a:pPr>
              <a:defRPr/>
            </a:pPr>
            <a:fld id="{784D6691-C376-4C6C-ACCE-4668B3906F76}" type="slidenum">
              <a:rPr lang="en-US"/>
              <a:pPr>
                <a:defRPr/>
              </a:pPr>
              <a:t>‹#›</a:t>
            </a:fld>
            <a:endParaRPr lang="en-US" dirty="0"/>
          </a:p>
        </p:txBody>
      </p:sp>
      <p:cxnSp>
        <p:nvCxnSpPr>
          <p:cNvPr id="7" name="Straight Connector 6">
            <a:extLst>
              <a:ext uri="{FF2B5EF4-FFF2-40B4-BE49-F238E27FC236}">
                <a16:creationId xmlns:a16="http://schemas.microsoft.com/office/drawing/2014/main" id="{AF2264D6-0556-4BFC-9E54-62954B074D25}"/>
              </a:ext>
            </a:extLst>
          </p:cNvPr>
          <p:cNvCxnSpPr/>
          <p:nvPr userDrawn="1"/>
        </p:nvCxnSpPr>
        <p:spPr>
          <a:xfrm>
            <a:off x="0" y="990600"/>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32" name="Picture 2">
            <a:extLst>
              <a:ext uri="{FF2B5EF4-FFF2-40B4-BE49-F238E27FC236}">
                <a16:creationId xmlns:a16="http://schemas.microsoft.com/office/drawing/2014/main" id="{ECECC3C0-4872-449C-9A34-3B1F9EAC9CD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53250" y="76200"/>
            <a:ext cx="21145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9896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rtl="0" eaLnBrk="0" fontAlgn="base" hangingPunct="0">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F516F744-9221-4CC7-817A-53FBEA25D5E0}"/>
              </a:ext>
            </a:extLst>
          </p:cNvPr>
          <p:cNvSpPr>
            <a:spLocks noGrp="1"/>
          </p:cNvSpPr>
          <p:nvPr>
            <p:ph type="ctrTitle"/>
          </p:nvPr>
        </p:nvSpPr>
        <p:spPr>
          <a:xfrm>
            <a:off x="608017" y="1295404"/>
            <a:ext cx="8008937" cy="728663"/>
          </a:xfrm>
        </p:spPr>
        <p:txBody>
          <a:bodyPr/>
          <a:lstStyle/>
          <a:p>
            <a:pPr eaLnBrk="1" hangingPunct="1"/>
            <a:r>
              <a:rPr lang="en-US" altLang="en-US" sz="4700" b="1" dirty="0" err="1"/>
              <a:t>Sutphen</a:t>
            </a:r>
            <a:r>
              <a:rPr lang="en-US" altLang="en-US" sz="4700" b="1" dirty="0"/>
              <a:t> Corporation </a:t>
            </a:r>
          </a:p>
        </p:txBody>
      </p:sp>
      <p:sp>
        <p:nvSpPr>
          <p:cNvPr id="15363" name="Subtitle 6">
            <a:extLst>
              <a:ext uri="{FF2B5EF4-FFF2-40B4-BE49-F238E27FC236}">
                <a16:creationId xmlns:a16="http://schemas.microsoft.com/office/drawing/2014/main" id="{DA596C9E-A02A-4F5B-A388-8D40976D341A}"/>
              </a:ext>
            </a:extLst>
          </p:cNvPr>
          <p:cNvSpPr>
            <a:spLocks noGrp="1"/>
          </p:cNvSpPr>
          <p:nvPr>
            <p:ph type="subTitle" idx="1"/>
          </p:nvPr>
        </p:nvSpPr>
        <p:spPr>
          <a:xfrm>
            <a:off x="725488" y="2057400"/>
            <a:ext cx="7772400" cy="571500"/>
          </a:xfrm>
        </p:spPr>
        <p:txBody>
          <a:bodyPr/>
          <a:lstStyle/>
          <a:p>
            <a:pPr eaLnBrk="1" hangingPunct="1"/>
            <a:r>
              <a:rPr lang="en-US" altLang="en-US" sz="3500"/>
              <a:t>A Family Owned Business Since 1890</a:t>
            </a:r>
          </a:p>
        </p:txBody>
      </p:sp>
      <p:pic>
        <p:nvPicPr>
          <p:cNvPr id="6" name="1b602533-f513-42ed-b0ae-0c7cfa87171d" descr="664E1BD8-0189-41D8-8EA7-878ED8F2C06B@sutphencorp">
            <a:extLst>
              <a:ext uri="{FF2B5EF4-FFF2-40B4-BE49-F238E27FC236}">
                <a16:creationId xmlns:a16="http://schemas.microsoft.com/office/drawing/2014/main" id="{9B308E95-9E31-4AD0-BB02-EF05714D747F}"/>
              </a:ext>
            </a:extLst>
          </p:cNvPr>
          <p:cNvPicPr>
            <a:picLocks noChangeAspect="1" noChangeArrowheads="1"/>
          </p:cNvPicPr>
          <p:nvPr/>
        </p:nvPicPr>
        <p:blipFill rotWithShape="1">
          <a:blip r:embed="rId2" cstate="print"/>
          <a:srcRect t="23165" b="24962"/>
          <a:stretch/>
        </p:blipFill>
        <p:spPr bwMode="auto">
          <a:xfrm>
            <a:off x="228600" y="3249993"/>
            <a:ext cx="8686800" cy="2998407"/>
          </a:xfrm>
          <a:prstGeom prst="rect">
            <a:avLst/>
          </a:prstGeom>
          <a:noFill/>
          <a:ln w="9525">
            <a:noFill/>
            <a:miter lim="800000"/>
            <a:headEnd/>
            <a:tailEnd/>
          </a:ln>
        </p:spPr>
      </p:pic>
    </p:spTree>
    <p:extLst>
      <p:ext uri="{BB962C8B-B14F-4D97-AF65-F5344CB8AC3E}">
        <p14:creationId xmlns:p14="http://schemas.microsoft.com/office/powerpoint/2010/main" val="181449570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us parked in front of a truck&#10;&#10;Description automatically generated">
            <a:extLst>
              <a:ext uri="{FF2B5EF4-FFF2-40B4-BE49-F238E27FC236}">
                <a16:creationId xmlns:a16="http://schemas.microsoft.com/office/drawing/2014/main" id="{0E448CB2-DBAD-4975-9528-D9339337B456}"/>
              </a:ext>
            </a:extLst>
          </p:cNvPr>
          <p:cNvPicPr>
            <a:picLocks noChangeAspect="1"/>
          </p:cNvPicPr>
          <p:nvPr/>
        </p:nvPicPr>
        <p:blipFill rotWithShape="1">
          <a:blip r:embed="rId2">
            <a:extLst>
              <a:ext uri="{28A0092B-C50C-407E-A947-70E740481C1C}">
                <a14:useLocalDpi xmlns:a14="http://schemas.microsoft.com/office/drawing/2010/main" val="0"/>
              </a:ext>
            </a:extLst>
          </a:blip>
          <a:srcRect b="7763"/>
          <a:stretch/>
        </p:blipFill>
        <p:spPr>
          <a:xfrm>
            <a:off x="228600" y="3746491"/>
            <a:ext cx="4114800" cy="2849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erial Platform Pic 2.jpg">
            <a:extLst>
              <a:ext uri="{FF2B5EF4-FFF2-40B4-BE49-F238E27FC236}">
                <a16:creationId xmlns:a16="http://schemas.microsoft.com/office/drawing/2014/main" id="{FC98D660-D590-4C86-B154-3FA39F9330D5}"/>
              </a:ext>
            </a:extLst>
          </p:cNvPr>
          <p:cNvPicPr>
            <a:picLocks noChangeAspect="1"/>
          </p:cNvPicPr>
          <p:nvPr/>
        </p:nvPicPr>
        <p:blipFill>
          <a:blip r:embed="rId3" cstate="print"/>
          <a:stretch>
            <a:fillRect/>
          </a:stretch>
        </p:blipFill>
        <p:spPr>
          <a:xfrm>
            <a:off x="4919729" y="3780030"/>
            <a:ext cx="3983790" cy="2849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F0190620-41A5-4FFA-A8E6-F7A23126F886}"/>
              </a:ext>
            </a:extLst>
          </p:cNvPr>
          <p:cNvSpPr txBox="1"/>
          <p:nvPr/>
        </p:nvSpPr>
        <p:spPr>
          <a:xfrm>
            <a:off x="271529" y="3399030"/>
            <a:ext cx="4114800" cy="369332"/>
          </a:xfrm>
          <a:prstGeom prst="rect">
            <a:avLst/>
          </a:prstGeom>
          <a:noFill/>
        </p:spPr>
        <p:txBody>
          <a:bodyPr wrap="square" rtlCol="0">
            <a:spAutoFit/>
          </a:bodyPr>
          <a:lstStyle/>
          <a:p>
            <a:r>
              <a:rPr lang="en-US" altLang="zh-CN" b="1" dirty="0" err="1">
                <a:latin typeface="Times New Roman" panose="02020603050405020304" pitchFamily="18" charset="0"/>
                <a:cs typeface="Times New Roman" panose="02020603050405020304" pitchFamily="18" charset="0"/>
              </a:rPr>
              <a:t>Sutphen’s</a:t>
            </a:r>
            <a:r>
              <a:rPr lang="en-US" altLang="zh-CN" b="1" dirty="0">
                <a:latin typeface="Times New Roman" panose="02020603050405020304" pitchFamily="18" charset="0"/>
                <a:cs typeface="Times New Roman" panose="02020603050405020304" pitchFamily="18" charset="0"/>
              </a:rPr>
              <a:t> Mid-mount Aerial Platform </a:t>
            </a:r>
            <a:endParaRPr lang="en-US" altLang="zh-CN" b="1" dirty="0"/>
          </a:p>
        </p:txBody>
      </p:sp>
      <p:sp>
        <p:nvSpPr>
          <p:cNvPr id="8" name="TextBox 7">
            <a:extLst>
              <a:ext uri="{FF2B5EF4-FFF2-40B4-BE49-F238E27FC236}">
                <a16:creationId xmlns:a16="http://schemas.microsoft.com/office/drawing/2014/main" id="{C160EAA4-68E5-497A-A3E2-1502C67FE4A0}"/>
              </a:ext>
            </a:extLst>
          </p:cNvPr>
          <p:cNvSpPr txBox="1"/>
          <p:nvPr/>
        </p:nvSpPr>
        <p:spPr>
          <a:xfrm>
            <a:off x="5334000" y="3364468"/>
            <a:ext cx="358140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Rear-mount Aerial Platform</a:t>
            </a:r>
          </a:p>
        </p:txBody>
      </p:sp>
      <p:sp>
        <p:nvSpPr>
          <p:cNvPr id="10" name="Content Placeholder 2">
            <a:extLst>
              <a:ext uri="{FF2B5EF4-FFF2-40B4-BE49-F238E27FC236}">
                <a16:creationId xmlns:a16="http://schemas.microsoft.com/office/drawing/2014/main" id="{99493B99-5327-41F0-A4FD-F1A70EB3FA84}"/>
              </a:ext>
            </a:extLst>
          </p:cNvPr>
          <p:cNvSpPr txBox="1">
            <a:spLocks/>
          </p:cNvSpPr>
          <p:nvPr/>
        </p:nvSpPr>
        <p:spPr>
          <a:xfrm>
            <a:off x="214463" y="1134627"/>
            <a:ext cx="8839200" cy="22443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100" dirty="0">
                <a:latin typeface="Times New Roman" panose="02020603050405020304" pitchFamily="18" charset="0"/>
                <a:cs typeface="Times New Roman" panose="02020603050405020304" pitchFamily="18" charset="0"/>
              </a:rPr>
              <a:t>Truck Feature: The bucket/platform is located at the rear of the truck</a:t>
            </a:r>
          </a:p>
          <a:p>
            <a:endParaRPr lang="en-US" sz="600" dirty="0">
              <a:latin typeface="Times New Roman" panose="02020603050405020304" pitchFamily="18" charset="0"/>
              <a:cs typeface="Times New Roman" panose="02020603050405020304" pitchFamily="18" charset="0"/>
            </a:endParaRPr>
          </a:p>
          <a:p>
            <a:pPr>
              <a:spcAft>
                <a:spcPts val="600"/>
              </a:spcAft>
              <a:buFont typeface="Wingdings" panose="05000000000000000000" pitchFamily="2" charset="2"/>
              <a:buChar char="à"/>
            </a:pPr>
            <a:r>
              <a:rPr lang="en-US" sz="2100" dirty="0">
                <a:latin typeface="Times New Roman" panose="02020603050405020304" pitchFamily="18" charset="0"/>
                <a:cs typeface="Times New Roman" panose="02020603050405020304" pitchFamily="18" charset="0"/>
                <a:sym typeface="Wingdings" pitchFamily="2" charset="2"/>
              </a:rPr>
              <a:t>Benefit and Value:</a:t>
            </a:r>
          </a:p>
          <a:p>
            <a:pPr lvl="1">
              <a:spcBef>
                <a:spcPts val="0"/>
              </a:spcBef>
              <a:spcAft>
                <a:spcPts val="600"/>
              </a:spcAft>
              <a:buFont typeface="Courier New" panose="02070309020205020404" pitchFamily="49" charset="0"/>
              <a:buChar char="o"/>
            </a:pPr>
            <a:r>
              <a:rPr lang="en-US" sz="2100" dirty="0">
                <a:latin typeface="Times New Roman" panose="02020603050405020304" pitchFamily="18" charset="0"/>
                <a:cs typeface="Times New Roman" panose="02020603050405020304" pitchFamily="18" charset="0"/>
                <a:sym typeface="Wingdings" pitchFamily="2" charset="2"/>
              </a:rPr>
              <a:t>Providing unobstructed </a:t>
            </a:r>
            <a:r>
              <a:rPr lang="en-US" sz="2100" b="1" dirty="0">
                <a:latin typeface="Times New Roman" panose="02020603050405020304" pitchFamily="18" charset="0"/>
                <a:cs typeface="Times New Roman" panose="02020603050405020304" pitchFamily="18" charset="0"/>
                <a:sym typeface="Wingdings" pitchFamily="2" charset="2"/>
              </a:rPr>
              <a:t>visibility</a:t>
            </a:r>
            <a:r>
              <a:rPr lang="en-US" sz="2100" dirty="0">
                <a:latin typeface="Times New Roman" panose="02020603050405020304" pitchFamily="18" charset="0"/>
                <a:cs typeface="Times New Roman" panose="02020603050405020304" pitchFamily="18" charset="0"/>
                <a:sym typeface="Wingdings" pitchFamily="2" charset="2"/>
              </a:rPr>
              <a:t> for driver, safer for firefighters</a:t>
            </a:r>
          </a:p>
          <a:p>
            <a:pPr lvl="1">
              <a:spcBef>
                <a:spcPts val="0"/>
              </a:spcBef>
              <a:spcAft>
                <a:spcPts val="600"/>
              </a:spcAft>
              <a:buFont typeface="Courier New" panose="02070309020205020404" pitchFamily="49" charset="0"/>
              <a:buChar char="o"/>
            </a:pPr>
            <a:r>
              <a:rPr lang="en-US" sz="2100" b="1" dirty="0">
                <a:latin typeface="Times New Roman" panose="02020603050405020304" pitchFamily="18" charset="0"/>
                <a:cs typeface="Times New Roman" panose="02020603050405020304" pitchFamily="18" charset="0"/>
                <a:sym typeface="Wingdings" pitchFamily="2" charset="2"/>
              </a:rPr>
              <a:t>Lower overall height </a:t>
            </a:r>
            <a:r>
              <a:rPr lang="en-US" sz="2100" dirty="0">
                <a:latin typeface="Times New Roman" panose="02020603050405020304" pitchFamily="18" charset="0"/>
                <a:cs typeface="Times New Roman" panose="02020603050405020304" pitchFamily="18" charset="0"/>
                <a:sym typeface="Wingdings" pitchFamily="2" charset="2"/>
              </a:rPr>
              <a:t>to fit in stations and constricted areas </a:t>
            </a:r>
          </a:p>
          <a:p>
            <a:pPr lvl="1">
              <a:spcBef>
                <a:spcPts val="0"/>
              </a:spcBef>
              <a:spcAft>
                <a:spcPts val="600"/>
              </a:spcAft>
              <a:buFont typeface="Courier New" panose="02070309020205020404" pitchFamily="49" charset="0"/>
              <a:buChar char="o"/>
            </a:pPr>
            <a:r>
              <a:rPr lang="en-US" sz="2100" dirty="0">
                <a:latin typeface="Times New Roman" panose="02020603050405020304" pitchFamily="18" charset="0"/>
                <a:cs typeface="Times New Roman" panose="02020603050405020304" pitchFamily="18" charset="0"/>
                <a:sym typeface="Wingdings" pitchFamily="2" charset="2"/>
              </a:rPr>
              <a:t>Able to </a:t>
            </a:r>
            <a:r>
              <a:rPr lang="en-US" sz="2100" b="1" dirty="0">
                <a:latin typeface="Times New Roman" panose="02020603050405020304" pitchFamily="18" charset="0"/>
                <a:cs typeface="Times New Roman" panose="02020603050405020304" pitchFamily="18" charset="0"/>
                <a:sym typeface="Wingdings" pitchFamily="2" charset="2"/>
              </a:rPr>
              <a:t>tilt cab </a:t>
            </a:r>
            <a:r>
              <a:rPr lang="en-US" sz="2100" dirty="0">
                <a:latin typeface="Times New Roman" panose="02020603050405020304" pitchFamily="18" charset="0"/>
                <a:cs typeface="Times New Roman" panose="02020603050405020304" pitchFamily="18" charset="0"/>
                <a:sym typeface="Wingdings" pitchFamily="2" charset="2"/>
              </a:rPr>
              <a:t>for engine maintenance without lifting aerial device</a:t>
            </a:r>
          </a:p>
        </p:txBody>
      </p:sp>
      <p:sp>
        <p:nvSpPr>
          <p:cNvPr id="11" name="Donut 4">
            <a:extLst>
              <a:ext uri="{FF2B5EF4-FFF2-40B4-BE49-F238E27FC236}">
                <a16:creationId xmlns:a16="http://schemas.microsoft.com/office/drawing/2014/main" id="{2688D16C-2EE0-41A1-8E7F-0912F906A925}"/>
              </a:ext>
            </a:extLst>
          </p:cNvPr>
          <p:cNvSpPr/>
          <p:nvPr/>
        </p:nvSpPr>
        <p:spPr>
          <a:xfrm rot="20169539">
            <a:off x="4810075" y="3795188"/>
            <a:ext cx="1524000" cy="1192637"/>
          </a:xfrm>
          <a:prstGeom prst="donut">
            <a:avLst>
              <a:gd name="adj" fmla="val 0"/>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Arrow Connector 11">
            <a:extLst>
              <a:ext uri="{FF2B5EF4-FFF2-40B4-BE49-F238E27FC236}">
                <a16:creationId xmlns:a16="http://schemas.microsoft.com/office/drawing/2014/main" id="{FD673CAE-4770-4301-87BE-842F8E728B05}"/>
              </a:ext>
            </a:extLst>
          </p:cNvPr>
          <p:cNvCxnSpPr/>
          <p:nvPr/>
        </p:nvCxnSpPr>
        <p:spPr>
          <a:xfrm>
            <a:off x="6324600" y="3985611"/>
            <a:ext cx="381000" cy="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37A09A36-4BB5-4B4C-8E1F-67A2B07EBDC3}"/>
              </a:ext>
            </a:extLst>
          </p:cNvPr>
          <p:cNvSpPr txBox="1"/>
          <p:nvPr/>
        </p:nvSpPr>
        <p:spPr>
          <a:xfrm>
            <a:off x="6717049" y="3780034"/>
            <a:ext cx="2274551" cy="584775"/>
          </a:xfrm>
          <a:prstGeom prst="rect">
            <a:avLst/>
          </a:prstGeom>
          <a:noFill/>
        </p:spPr>
        <p:txBody>
          <a:bodyPr wrap="square" rtlCol="0">
            <a:spAutoFit/>
          </a:bodyPr>
          <a:lstStyle/>
          <a:p>
            <a:r>
              <a:rPr lang="en-US" sz="1600" b="1" dirty="0">
                <a:solidFill>
                  <a:srgbClr val="FF0000"/>
                </a:solidFill>
              </a:rPr>
              <a:t>Blocking driver visibility for traffic lights, etc.</a:t>
            </a:r>
          </a:p>
        </p:txBody>
      </p:sp>
      <p:sp>
        <p:nvSpPr>
          <p:cNvPr id="14" name="TextBox 13">
            <a:extLst>
              <a:ext uri="{FF2B5EF4-FFF2-40B4-BE49-F238E27FC236}">
                <a16:creationId xmlns:a16="http://schemas.microsoft.com/office/drawing/2014/main" id="{0540760D-27E5-4B30-BD46-18755B3D15C5}"/>
              </a:ext>
            </a:extLst>
          </p:cNvPr>
          <p:cNvSpPr txBox="1"/>
          <p:nvPr/>
        </p:nvSpPr>
        <p:spPr>
          <a:xfrm>
            <a:off x="1934707" y="3746491"/>
            <a:ext cx="1799093" cy="584775"/>
          </a:xfrm>
          <a:prstGeom prst="rect">
            <a:avLst/>
          </a:prstGeom>
          <a:noFill/>
        </p:spPr>
        <p:txBody>
          <a:bodyPr wrap="square" rtlCol="0">
            <a:spAutoFit/>
          </a:bodyPr>
          <a:lstStyle/>
          <a:p>
            <a:r>
              <a:rPr lang="en-US" sz="1600" b="1" dirty="0">
                <a:solidFill>
                  <a:srgbClr val="FF0000"/>
                </a:solidFill>
              </a:rPr>
              <a:t>No obstruction of </a:t>
            </a:r>
          </a:p>
          <a:p>
            <a:r>
              <a:rPr lang="en-US" sz="1600" b="1" dirty="0">
                <a:solidFill>
                  <a:srgbClr val="FF0000"/>
                </a:solidFill>
              </a:rPr>
              <a:t>driver’s view</a:t>
            </a:r>
            <a:r>
              <a:rPr lang="en-US" sz="1600" b="1" dirty="0">
                <a:solidFill>
                  <a:srgbClr val="009644"/>
                </a:solidFill>
              </a:rPr>
              <a:t>.  </a:t>
            </a:r>
          </a:p>
        </p:txBody>
      </p:sp>
      <p:sp>
        <p:nvSpPr>
          <p:cNvPr id="15" name="Title 1">
            <a:extLst>
              <a:ext uri="{FF2B5EF4-FFF2-40B4-BE49-F238E27FC236}">
                <a16:creationId xmlns:a16="http://schemas.microsoft.com/office/drawing/2014/main" id="{C3C29327-81F9-4B0B-8EDA-F5D81CFF3BC7}"/>
              </a:ext>
            </a:extLst>
          </p:cNvPr>
          <p:cNvSpPr txBox="1">
            <a:spLocks/>
          </p:cNvSpPr>
          <p:nvPr/>
        </p:nvSpPr>
        <p:spPr>
          <a:xfrm>
            <a:off x="228604" y="331249"/>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Aerial Device Mid-Mount Design</a:t>
            </a:r>
          </a:p>
        </p:txBody>
      </p:sp>
      <p:sp>
        <p:nvSpPr>
          <p:cNvPr id="17" name="Oval 16">
            <a:extLst>
              <a:ext uri="{FF2B5EF4-FFF2-40B4-BE49-F238E27FC236}">
                <a16:creationId xmlns:a16="http://schemas.microsoft.com/office/drawing/2014/main" id="{F2BC52EC-D24F-48EA-A25E-82CDD5181647}"/>
              </a:ext>
            </a:extLst>
          </p:cNvPr>
          <p:cNvSpPr/>
          <p:nvPr/>
        </p:nvSpPr>
        <p:spPr>
          <a:xfrm>
            <a:off x="4271277" y="4953000"/>
            <a:ext cx="757923" cy="759925"/>
          </a:xfrm>
          <a:prstGeom prst="ellipse">
            <a:avLst/>
          </a:prstGeom>
          <a:solidFill>
            <a:schemeClr val="bg1"/>
          </a:solidFill>
          <a:ln w="57150">
            <a:solidFill>
              <a:srgbClr val="C412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BC4A3CA-565C-4EB7-8701-3E1D0A02D74B}"/>
              </a:ext>
            </a:extLst>
          </p:cNvPr>
          <p:cNvSpPr txBox="1"/>
          <p:nvPr/>
        </p:nvSpPr>
        <p:spPr>
          <a:xfrm>
            <a:off x="4343396" y="5103533"/>
            <a:ext cx="685800" cy="477054"/>
          </a:xfrm>
          <a:prstGeom prst="rect">
            <a:avLst/>
          </a:prstGeom>
          <a:noFill/>
        </p:spPr>
        <p:txBody>
          <a:bodyPr wrap="square" rtlCol="0">
            <a:spAutoFit/>
          </a:bodyPr>
          <a:lstStyle/>
          <a:p>
            <a:r>
              <a:rPr lang="en-US" sz="2500" b="1" dirty="0">
                <a:solidFill>
                  <a:srgbClr val="C00000"/>
                </a:solidFill>
                <a:latin typeface="Times New Roman" pitchFamily="18" charset="0"/>
                <a:cs typeface="Times New Roman" pitchFamily="18" charset="0"/>
              </a:rPr>
              <a:t>VS.</a:t>
            </a:r>
          </a:p>
        </p:txBody>
      </p:sp>
    </p:spTree>
    <p:extLst>
      <p:ext uri="{BB962C8B-B14F-4D97-AF65-F5344CB8AC3E}">
        <p14:creationId xmlns:p14="http://schemas.microsoft.com/office/powerpoint/2010/main" val="1435663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reda\Desktop\My Documents\SPH 100\_ARH6434.jpg">
            <a:extLst>
              <a:ext uri="{FF2B5EF4-FFF2-40B4-BE49-F238E27FC236}">
                <a16:creationId xmlns:a16="http://schemas.microsoft.com/office/drawing/2014/main" id="{DF0AC269-90BB-4C3C-AD26-748E366CBEF3}"/>
              </a:ext>
            </a:extLst>
          </p:cNvPr>
          <p:cNvPicPr>
            <a:picLocks noChangeAspect="1" noChangeArrowheads="1"/>
          </p:cNvPicPr>
          <p:nvPr/>
        </p:nvPicPr>
        <p:blipFill>
          <a:blip r:embed="rId2" cstate="print"/>
          <a:srcRect/>
          <a:stretch>
            <a:fillRect/>
          </a:stretch>
        </p:blipFill>
        <p:spPr bwMode="auto">
          <a:xfrm>
            <a:off x="61506" y="3777068"/>
            <a:ext cx="3973017" cy="3004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3">
            <a:extLst>
              <a:ext uri="{FF2B5EF4-FFF2-40B4-BE49-F238E27FC236}">
                <a16:creationId xmlns:a16="http://schemas.microsoft.com/office/drawing/2014/main" id="{3AAE9035-3A8B-4687-B00C-E7E748F87D1C}"/>
              </a:ext>
            </a:extLst>
          </p:cNvPr>
          <p:cNvPicPr>
            <a:picLocks noChangeAspect="1" noChangeArrowheads="1"/>
          </p:cNvPicPr>
          <p:nvPr/>
        </p:nvPicPr>
        <p:blipFill>
          <a:blip r:embed="rId3" cstate="print"/>
          <a:srcRect/>
          <a:stretch>
            <a:fillRect/>
          </a:stretch>
        </p:blipFill>
        <p:spPr bwMode="auto">
          <a:xfrm>
            <a:off x="609599" y="2514600"/>
            <a:ext cx="3084444" cy="2286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erial Platform Pic 3.jpg">
            <a:extLst>
              <a:ext uri="{FF2B5EF4-FFF2-40B4-BE49-F238E27FC236}">
                <a16:creationId xmlns:a16="http://schemas.microsoft.com/office/drawing/2014/main" id="{4F079A01-BD07-4E0D-A38E-3B711E1D8DE2}"/>
              </a:ext>
            </a:extLst>
          </p:cNvPr>
          <p:cNvPicPr>
            <a:picLocks noChangeAspect="1"/>
          </p:cNvPicPr>
          <p:nvPr/>
        </p:nvPicPr>
        <p:blipFill>
          <a:blip r:embed="rId4" cstate="print"/>
          <a:stretch>
            <a:fillRect/>
          </a:stretch>
        </p:blipFill>
        <p:spPr>
          <a:xfrm>
            <a:off x="4953000" y="3048000"/>
            <a:ext cx="4004256" cy="2669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5648E778-28CE-4882-B346-CAC731972D7C}"/>
              </a:ext>
            </a:extLst>
          </p:cNvPr>
          <p:cNvSpPr txBox="1"/>
          <p:nvPr/>
        </p:nvSpPr>
        <p:spPr>
          <a:xfrm>
            <a:off x="5959032" y="5838652"/>
            <a:ext cx="225514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Rear Mount Aerial</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C4CD7CD-E275-499C-811F-C0F0EAA68EB3}"/>
              </a:ext>
            </a:extLst>
          </p:cNvPr>
          <p:cNvSpPr txBox="1"/>
          <p:nvPr/>
        </p:nvSpPr>
        <p:spPr>
          <a:xfrm>
            <a:off x="465207" y="6300344"/>
            <a:ext cx="3165613" cy="371976"/>
          </a:xfrm>
          <a:prstGeom prst="rect">
            <a:avLst/>
          </a:prstGeom>
          <a:solidFill>
            <a:schemeClr val="bg1"/>
          </a:solidFill>
        </p:spPr>
        <p:txBody>
          <a:bodyPr wrap="square" rtlCol="0">
            <a:spAutoFit/>
          </a:bodyPr>
          <a:lstStyle/>
          <a:p>
            <a:r>
              <a:rPr lang="zh-CN" altLang="en-US" b="1" dirty="0"/>
              <a:t> </a:t>
            </a:r>
            <a:r>
              <a:rPr lang="en-US" altLang="zh-CN" b="1" dirty="0">
                <a:latin typeface="Times New Roman" panose="02020603050405020304" pitchFamily="18" charset="0"/>
                <a:cs typeface="Times New Roman" panose="02020603050405020304" pitchFamily="18" charset="0"/>
              </a:rPr>
              <a:t>Sutphen Mid-Mount Aerial</a:t>
            </a:r>
            <a:endParaRPr lang="en-US" dirty="0"/>
          </a:p>
        </p:txBody>
      </p:sp>
      <p:sp>
        <p:nvSpPr>
          <p:cNvPr id="9" name="Content Placeholder 2">
            <a:extLst>
              <a:ext uri="{FF2B5EF4-FFF2-40B4-BE49-F238E27FC236}">
                <a16:creationId xmlns:a16="http://schemas.microsoft.com/office/drawing/2014/main" id="{7FA9A7B7-9E4B-4744-865F-B17556DA4759}"/>
              </a:ext>
            </a:extLst>
          </p:cNvPr>
          <p:cNvSpPr txBox="1">
            <a:spLocks/>
          </p:cNvSpPr>
          <p:nvPr/>
        </p:nvSpPr>
        <p:spPr>
          <a:xfrm>
            <a:off x="365289" y="1129197"/>
            <a:ext cx="8686800" cy="14201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800"/>
              </a:spcAft>
            </a:pPr>
            <a:r>
              <a:rPr lang="en-US" altLang="zh-CN" sz="2100" dirty="0">
                <a:latin typeface="Times New Roman" panose="02020603050405020304" pitchFamily="18" charset="0"/>
                <a:cs typeface="Times New Roman" panose="02020603050405020304" pitchFamily="18" charset="0"/>
              </a:rPr>
              <a:t>Truck feature: Rear access ladder provided to enter bucket quickly</a:t>
            </a:r>
            <a:endParaRPr lang="en-US" sz="2100" dirty="0">
              <a:latin typeface="Times New Roman" panose="02020603050405020304" pitchFamily="18" charset="0"/>
              <a:cs typeface="Times New Roman" panose="02020603050405020304" pitchFamily="18" charset="0"/>
            </a:endParaRPr>
          </a:p>
          <a:p>
            <a:pPr>
              <a:spcBef>
                <a:spcPts val="0"/>
              </a:spcBef>
              <a:spcAft>
                <a:spcPts val="800"/>
              </a:spcAft>
              <a:buFont typeface="Wingdings" panose="05000000000000000000" pitchFamily="2" charset="2"/>
              <a:buChar char="à"/>
            </a:pPr>
            <a:r>
              <a:rPr lang="en-US" sz="2100" dirty="0">
                <a:latin typeface="Times New Roman" panose="02020603050405020304" pitchFamily="18" charset="0"/>
                <a:cs typeface="Times New Roman" panose="02020603050405020304" pitchFamily="18" charset="0"/>
                <a:sym typeface="Wingdings" pitchFamily="2" charset="2"/>
              </a:rPr>
              <a:t>Benefit and Value: Greatly </a:t>
            </a:r>
            <a:r>
              <a:rPr lang="en-US" sz="2100" b="1" dirty="0">
                <a:latin typeface="Times New Roman" panose="02020603050405020304" pitchFamily="18" charset="0"/>
                <a:cs typeface="Times New Roman" panose="02020603050405020304" pitchFamily="18" charset="0"/>
                <a:sym typeface="Wingdings" pitchFamily="2" charset="2"/>
              </a:rPr>
              <a:t>shorten the set up time</a:t>
            </a:r>
            <a:r>
              <a:rPr lang="en-US" sz="2100" dirty="0">
                <a:latin typeface="Times New Roman" panose="02020603050405020304" pitchFamily="18" charset="0"/>
                <a:cs typeface="Times New Roman" panose="02020603050405020304" pitchFamily="18" charset="0"/>
                <a:sym typeface="Wingdings" pitchFamily="2" charset="2"/>
              </a:rPr>
              <a:t> for aerial operation, gaining valuable minutes and seconds to save lives and property </a:t>
            </a:r>
            <a:endParaRPr lang="en-US" sz="2100" dirty="0">
              <a:latin typeface="Times New Roman" panose="02020603050405020304" pitchFamily="18" charset="0"/>
              <a:cs typeface="Times New Roman" panose="02020603050405020304" pitchFamily="18" charset="0"/>
            </a:endParaRPr>
          </a:p>
        </p:txBody>
      </p:sp>
      <p:cxnSp>
        <p:nvCxnSpPr>
          <p:cNvPr id="10" name="Curved Connector 18">
            <a:extLst>
              <a:ext uri="{FF2B5EF4-FFF2-40B4-BE49-F238E27FC236}">
                <a16:creationId xmlns:a16="http://schemas.microsoft.com/office/drawing/2014/main" id="{DA789B93-0594-427B-8000-32F3BCD4E802}"/>
              </a:ext>
            </a:extLst>
          </p:cNvPr>
          <p:cNvCxnSpPr>
            <a:cxnSpLocks/>
          </p:cNvCxnSpPr>
          <p:nvPr/>
        </p:nvCxnSpPr>
        <p:spPr>
          <a:xfrm flipV="1">
            <a:off x="5334004" y="3507703"/>
            <a:ext cx="2624071" cy="533401"/>
          </a:xfrm>
          <a:prstGeom prst="curvedConnector3">
            <a:avLst>
              <a:gd name="adj1" fmla="val -2025"/>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DEFD6F8-AC2F-4CD8-B591-E45BD52CEEC3}"/>
              </a:ext>
            </a:extLst>
          </p:cNvPr>
          <p:cNvSpPr txBox="1"/>
          <p:nvPr/>
        </p:nvSpPr>
        <p:spPr>
          <a:xfrm>
            <a:off x="4953000" y="3169149"/>
            <a:ext cx="4004256" cy="338554"/>
          </a:xfrm>
          <a:prstGeom prst="rect">
            <a:avLst/>
          </a:prstGeom>
          <a:noFill/>
        </p:spPr>
        <p:txBody>
          <a:bodyPr wrap="square" rtlCol="0">
            <a:spAutoFit/>
          </a:bodyPr>
          <a:lstStyle/>
          <a:p>
            <a:r>
              <a:rPr lang="en-US" sz="1600" b="1" dirty="0">
                <a:solidFill>
                  <a:srgbClr val="C00000"/>
                </a:solidFill>
              </a:rPr>
              <a:t>Have to walk across ladder to enter platform. </a:t>
            </a:r>
          </a:p>
        </p:txBody>
      </p:sp>
      <p:cxnSp>
        <p:nvCxnSpPr>
          <p:cNvPr id="12" name="Elbow Connector 43">
            <a:extLst>
              <a:ext uri="{FF2B5EF4-FFF2-40B4-BE49-F238E27FC236}">
                <a16:creationId xmlns:a16="http://schemas.microsoft.com/office/drawing/2014/main" id="{AA2DB7B4-E5D4-4C6F-8910-8C250845A9FF}"/>
              </a:ext>
            </a:extLst>
          </p:cNvPr>
          <p:cNvCxnSpPr>
            <a:cxnSpLocks/>
          </p:cNvCxnSpPr>
          <p:nvPr/>
        </p:nvCxnSpPr>
        <p:spPr>
          <a:xfrm rot="5400000" flipH="1" flipV="1">
            <a:off x="1808267" y="3624669"/>
            <a:ext cx="1412681" cy="304798"/>
          </a:xfrm>
          <a:prstGeom prst="bentConnector3">
            <a:avLst>
              <a:gd name="adj1" fmla="val 50000"/>
            </a:avLst>
          </a:prstGeom>
          <a:ln w="57150">
            <a:solidFill>
              <a:srgbClr val="0CEA41"/>
            </a:solidFill>
            <a:tailEnd type="triangle"/>
          </a:ln>
          <a:effectLst>
            <a:glow rad="63500">
              <a:schemeClr val="accent3">
                <a:satMod val="175000"/>
                <a:alpha val="40000"/>
              </a:schemeClr>
            </a:glow>
          </a:effectLst>
        </p:spPr>
        <p:style>
          <a:lnRef idx="3">
            <a:schemeClr val="accent5"/>
          </a:lnRef>
          <a:fillRef idx="0">
            <a:schemeClr val="accent5"/>
          </a:fillRef>
          <a:effectRef idx="2">
            <a:schemeClr val="accent5"/>
          </a:effectRef>
          <a:fontRef idx="minor">
            <a:schemeClr val="tx1"/>
          </a:fontRef>
        </p:style>
      </p:cxnSp>
      <p:sp>
        <p:nvSpPr>
          <p:cNvPr id="13" name="TextBox 12">
            <a:extLst>
              <a:ext uri="{FF2B5EF4-FFF2-40B4-BE49-F238E27FC236}">
                <a16:creationId xmlns:a16="http://schemas.microsoft.com/office/drawing/2014/main" id="{186506AC-1838-4CB2-9D6B-E5266C147764}"/>
              </a:ext>
            </a:extLst>
          </p:cNvPr>
          <p:cNvSpPr txBox="1"/>
          <p:nvPr/>
        </p:nvSpPr>
        <p:spPr>
          <a:xfrm>
            <a:off x="839856" y="3909662"/>
            <a:ext cx="1217544" cy="830997"/>
          </a:xfrm>
          <a:prstGeom prst="rect">
            <a:avLst/>
          </a:prstGeom>
          <a:noFill/>
        </p:spPr>
        <p:txBody>
          <a:bodyPr wrap="square" rtlCol="0">
            <a:spAutoFit/>
          </a:bodyPr>
          <a:lstStyle/>
          <a:p>
            <a:r>
              <a:rPr lang="en-US" sz="1600" b="1" dirty="0">
                <a:solidFill>
                  <a:srgbClr val="0CEA41"/>
                </a:solidFill>
                <a:latin typeface="Calibri(body)"/>
                <a:cs typeface="Times New Roman" panose="02020603050405020304" pitchFamily="18" charset="0"/>
              </a:rPr>
              <a:t>Quick, easy access to platform</a:t>
            </a:r>
          </a:p>
        </p:txBody>
      </p:sp>
      <p:sp>
        <p:nvSpPr>
          <p:cNvPr id="14" name="Title 1">
            <a:extLst>
              <a:ext uri="{FF2B5EF4-FFF2-40B4-BE49-F238E27FC236}">
                <a16:creationId xmlns:a16="http://schemas.microsoft.com/office/drawing/2014/main" id="{A1EB3A29-795F-4A96-928D-6A9C17F5F280}"/>
              </a:ext>
            </a:extLst>
          </p:cNvPr>
          <p:cNvSpPr txBox="1">
            <a:spLocks/>
          </p:cNvSpPr>
          <p:nvPr/>
        </p:nvSpPr>
        <p:spPr>
          <a:xfrm>
            <a:off x="228604" y="331249"/>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Aerial Device Mid-Mount Design</a:t>
            </a:r>
          </a:p>
        </p:txBody>
      </p:sp>
      <p:sp>
        <p:nvSpPr>
          <p:cNvPr id="15" name="TextBox 14">
            <a:extLst>
              <a:ext uri="{FF2B5EF4-FFF2-40B4-BE49-F238E27FC236}">
                <a16:creationId xmlns:a16="http://schemas.microsoft.com/office/drawing/2014/main" id="{1B3DA0F4-5DBF-45CD-B19C-B19CC708E8DD}"/>
              </a:ext>
            </a:extLst>
          </p:cNvPr>
          <p:cNvSpPr txBox="1"/>
          <p:nvPr/>
        </p:nvSpPr>
        <p:spPr>
          <a:xfrm>
            <a:off x="4186919" y="4189133"/>
            <a:ext cx="685800" cy="477054"/>
          </a:xfrm>
          <a:prstGeom prst="rect">
            <a:avLst/>
          </a:prstGeom>
          <a:noFill/>
        </p:spPr>
        <p:txBody>
          <a:bodyPr wrap="square" rtlCol="0">
            <a:spAutoFit/>
          </a:bodyPr>
          <a:lstStyle/>
          <a:p>
            <a:r>
              <a:rPr lang="en-US" sz="2500" b="1" dirty="0">
                <a:solidFill>
                  <a:srgbClr val="C00000"/>
                </a:solidFill>
                <a:latin typeface="Times New Roman" pitchFamily="18" charset="0"/>
                <a:cs typeface="Times New Roman" pitchFamily="18" charset="0"/>
              </a:rPr>
              <a:t>VS.</a:t>
            </a:r>
          </a:p>
        </p:txBody>
      </p:sp>
      <p:sp>
        <p:nvSpPr>
          <p:cNvPr id="16" name="Oval 15">
            <a:extLst>
              <a:ext uri="{FF2B5EF4-FFF2-40B4-BE49-F238E27FC236}">
                <a16:creationId xmlns:a16="http://schemas.microsoft.com/office/drawing/2014/main" id="{9DE05376-5169-4CCB-82CE-4CD834135A37}"/>
              </a:ext>
            </a:extLst>
          </p:cNvPr>
          <p:cNvSpPr/>
          <p:nvPr/>
        </p:nvSpPr>
        <p:spPr>
          <a:xfrm>
            <a:off x="4114800" y="4038600"/>
            <a:ext cx="757923" cy="759925"/>
          </a:xfrm>
          <a:prstGeom prst="ellipse">
            <a:avLst/>
          </a:prstGeom>
          <a:noFill/>
          <a:ln w="57150">
            <a:solidFill>
              <a:srgbClr val="C412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4057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973BE7-4524-41D6-9FF4-BB037372C739}"/>
              </a:ext>
            </a:extLst>
          </p:cNvPr>
          <p:cNvSpPr>
            <a:spLocks noGrp="1"/>
          </p:cNvSpPr>
          <p:nvPr>
            <p:ph type="title"/>
          </p:nvPr>
        </p:nvSpPr>
        <p:spPr>
          <a:xfrm>
            <a:off x="228604" y="304804"/>
            <a:ext cx="6857999" cy="506955"/>
          </a:xfrm>
        </p:spPr>
        <p:txBody>
          <a:bodyPr/>
          <a:lstStyle/>
          <a:p>
            <a:r>
              <a:rPr lang="en-US" sz="3200" dirty="0"/>
              <a:t>Aerial Device Box Boom Structure</a:t>
            </a:r>
          </a:p>
        </p:txBody>
      </p:sp>
      <p:sp>
        <p:nvSpPr>
          <p:cNvPr id="13" name="Content Placeholder 2">
            <a:extLst>
              <a:ext uri="{FF2B5EF4-FFF2-40B4-BE49-F238E27FC236}">
                <a16:creationId xmlns:a16="http://schemas.microsoft.com/office/drawing/2014/main" id="{A4C5FB7C-4406-4202-873A-8F06559395D7}"/>
              </a:ext>
            </a:extLst>
          </p:cNvPr>
          <p:cNvSpPr>
            <a:spLocks noGrp="1"/>
          </p:cNvSpPr>
          <p:nvPr>
            <p:ph idx="1"/>
          </p:nvPr>
        </p:nvSpPr>
        <p:spPr>
          <a:xfrm>
            <a:off x="228600" y="1020425"/>
            <a:ext cx="8761046" cy="2300276"/>
          </a:xfrm>
        </p:spPr>
        <p:txBody>
          <a:bodyPr>
            <a:normAutofit fontScale="92500" lnSpcReduction="10000"/>
          </a:bodyPr>
          <a:lstStyle/>
          <a:p>
            <a:pPr>
              <a:lnSpc>
                <a:spcPct val="110000"/>
              </a:lnSpc>
              <a:spcAft>
                <a:spcPts val="300"/>
              </a:spcAft>
            </a:pPr>
            <a:r>
              <a:rPr lang="en-US" altLang="zh-CN" sz="2000" dirty="0"/>
              <a:t>Truck Feature: aerial structure’s four-sided box design</a:t>
            </a:r>
          </a:p>
          <a:p>
            <a:pPr>
              <a:lnSpc>
                <a:spcPct val="110000"/>
              </a:lnSpc>
              <a:spcAft>
                <a:spcPts val="300"/>
              </a:spcAft>
              <a:buFont typeface="Wingdings"/>
              <a:buChar char="à"/>
            </a:pPr>
            <a:r>
              <a:rPr lang="en-US" altLang="zh-CN" sz="2000" dirty="0">
                <a:sym typeface="Wingdings" pitchFamily="2" charset="2"/>
              </a:rPr>
              <a:t> Benefit and Value:</a:t>
            </a:r>
          </a:p>
          <a:p>
            <a:pPr lvl="1">
              <a:lnSpc>
                <a:spcPct val="110000"/>
              </a:lnSpc>
              <a:spcAft>
                <a:spcPts val="300"/>
              </a:spcAft>
              <a:buFont typeface="Courier New" panose="02070309020205020404" pitchFamily="49" charset="0"/>
              <a:buChar char="o"/>
            </a:pPr>
            <a:r>
              <a:rPr lang="en-US" altLang="zh-CN" sz="2000" dirty="0">
                <a:sym typeface="Wingdings" pitchFamily="2" charset="2"/>
              </a:rPr>
              <a:t>	Providing </a:t>
            </a:r>
            <a:r>
              <a:rPr lang="en-US" altLang="zh-CN" sz="2000" b="1" dirty="0">
                <a:sym typeface="Wingdings" pitchFamily="2" charset="2"/>
              </a:rPr>
              <a:t>maximum strength</a:t>
            </a:r>
            <a:r>
              <a:rPr lang="en-US" altLang="zh-CN" sz="2000" dirty="0">
                <a:sym typeface="Wingdings" pitchFamily="2" charset="2"/>
              </a:rPr>
              <a:t>, no twisting in the air, unmatched structural safety factor of 3:1 in the industry</a:t>
            </a:r>
          </a:p>
          <a:p>
            <a:pPr lvl="1">
              <a:lnSpc>
                <a:spcPct val="110000"/>
              </a:lnSpc>
              <a:spcAft>
                <a:spcPts val="300"/>
              </a:spcAft>
              <a:buFont typeface="Courier New" panose="02070309020205020404" pitchFamily="49" charset="0"/>
              <a:buChar char="o"/>
            </a:pPr>
            <a:r>
              <a:rPr lang="en-US" altLang="zh-CN" sz="2000" dirty="0">
                <a:sym typeface="Wingdings" pitchFamily="2" charset="2"/>
              </a:rPr>
              <a:t>	</a:t>
            </a:r>
            <a:r>
              <a:rPr lang="en-US" altLang="zh-CN" sz="2000" b="1" dirty="0">
                <a:sym typeface="Wingdings" pitchFamily="2" charset="2"/>
              </a:rPr>
              <a:t>No load chart</a:t>
            </a:r>
            <a:r>
              <a:rPr lang="en-US" altLang="zh-CN" sz="2000" dirty="0">
                <a:sym typeface="Wingdings" pitchFamily="2" charset="2"/>
              </a:rPr>
              <a:t>. Aerial will operate at full capacity anywhere within the 	operating envelope regardless of elevation and extension.    </a:t>
            </a:r>
          </a:p>
        </p:txBody>
      </p:sp>
      <p:pic>
        <p:nvPicPr>
          <p:cNvPr id="14" name="Picture 5" descr="S:\SCOTT\My Pictures0020.jpg">
            <a:extLst>
              <a:ext uri="{FF2B5EF4-FFF2-40B4-BE49-F238E27FC236}">
                <a16:creationId xmlns:a16="http://schemas.microsoft.com/office/drawing/2014/main" id="{E6F5FB00-DE20-4BA1-8BD0-94FE8555A0EA}"/>
              </a:ext>
            </a:extLst>
          </p:cNvPr>
          <p:cNvPicPr>
            <a:picLocks noChangeAspect="1" noChangeArrowheads="1"/>
          </p:cNvPicPr>
          <p:nvPr/>
        </p:nvPicPr>
        <p:blipFill>
          <a:blip r:embed="rId2" cstate="print"/>
          <a:srcRect/>
          <a:stretch>
            <a:fillRect/>
          </a:stretch>
        </p:blipFill>
        <p:spPr bwMode="auto">
          <a:xfrm>
            <a:off x="381000" y="3694693"/>
            <a:ext cx="4114800" cy="3001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 descr="Welded Alum Aerial Ladder 2.jpg">
            <a:extLst>
              <a:ext uri="{FF2B5EF4-FFF2-40B4-BE49-F238E27FC236}">
                <a16:creationId xmlns:a16="http://schemas.microsoft.com/office/drawing/2014/main" id="{72431011-C8CC-401B-91EF-C81AF01B7640}"/>
              </a:ext>
            </a:extLst>
          </p:cNvPr>
          <p:cNvPicPr>
            <a:picLocks noChangeAspect="1"/>
          </p:cNvPicPr>
          <p:nvPr/>
        </p:nvPicPr>
        <p:blipFill>
          <a:blip r:embed="rId3" cstate="print"/>
          <a:srcRect/>
          <a:stretch>
            <a:fillRect/>
          </a:stretch>
        </p:blipFill>
        <p:spPr bwMode="auto">
          <a:xfrm>
            <a:off x="5410200" y="3648079"/>
            <a:ext cx="3352800" cy="3057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6F3984BD-1831-4F6D-B24E-496F21D7FD46}"/>
              </a:ext>
            </a:extLst>
          </p:cNvPr>
          <p:cNvSpPr txBox="1"/>
          <p:nvPr/>
        </p:nvSpPr>
        <p:spPr>
          <a:xfrm>
            <a:off x="76200" y="3278743"/>
            <a:ext cx="4876800" cy="369332"/>
          </a:xfrm>
          <a:prstGeom prst="rect">
            <a:avLst/>
          </a:prstGeom>
          <a:noFill/>
        </p:spPr>
        <p:txBody>
          <a:bodyPr wrap="square" rtlCol="0">
            <a:spAutoFit/>
          </a:bodyPr>
          <a:lstStyle/>
          <a:p>
            <a:r>
              <a:rPr lang="en-US" altLang="zh-CN" b="1" dirty="0" err="1">
                <a:latin typeface="Times New Roman" panose="02020603050405020304" pitchFamily="18" charset="0"/>
                <a:cs typeface="Times New Roman" panose="02020603050405020304" pitchFamily="18" charset="0"/>
              </a:rPr>
              <a:t>Sutphen’s</a:t>
            </a:r>
            <a:r>
              <a:rPr lang="en-US" altLang="zh-CN" b="1" dirty="0">
                <a:latin typeface="Times New Roman" panose="02020603050405020304" pitchFamily="18" charset="0"/>
                <a:cs typeface="Times New Roman" panose="02020603050405020304" pitchFamily="18" charset="0"/>
              </a:rPr>
              <a:t> Four-sided Box Boom Aerial design</a:t>
            </a:r>
            <a:endParaRPr lang="en-US"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501C3BE-6785-491F-AC7F-F45B3D04AF47}"/>
              </a:ext>
            </a:extLst>
          </p:cNvPr>
          <p:cNvSpPr txBox="1"/>
          <p:nvPr/>
        </p:nvSpPr>
        <p:spPr>
          <a:xfrm>
            <a:off x="5714999" y="3299722"/>
            <a:ext cx="274320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Three sided Aerial Design</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24F1D74-4001-4544-A07D-6935ACDC167C}"/>
              </a:ext>
            </a:extLst>
          </p:cNvPr>
          <p:cNvSpPr txBox="1"/>
          <p:nvPr/>
        </p:nvSpPr>
        <p:spPr>
          <a:xfrm>
            <a:off x="4648196" y="4997143"/>
            <a:ext cx="685800" cy="477054"/>
          </a:xfrm>
          <a:prstGeom prst="rect">
            <a:avLst/>
          </a:prstGeom>
          <a:noFill/>
        </p:spPr>
        <p:txBody>
          <a:bodyPr wrap="square" rtlCol="0">
            <a:spAutoFit/>
          </a:bodyPr>
          <a:lstStyle/>
          <a:p>
            <a:r>
              <a:rPr lang="en-US" sz="2500" b="1" dirty="0">
                <a:solidFill>
                  <a:srgbClr val="C00000"/>
                </a:solidFill>
                <a:latin typeface="Times New Roman" pitchFamily="18" charset="0"/>
                <a:cs typeface="Times New Roman" pitchFamily="18" charset="0"/>
              </a:rPr>
              <a:t>VS.</a:t>
            </a:r>
          </a:p>
        </p:txBody>
      </p:sp>
      <p:sp>
        <p:nvSpPr>
          <p:cNvPr id="12" name="Oval 11">
            <a:extLst>
              <a:ext uri="{FF2B5EF4-FFF2-40B4-BE49-F238E27FC236}">
                <a16:creationId xmlns:a16="http://schemas.microsoft.com/office/drawing/2014/main" id="{F56E33E0-E169-438B-BE93-29077751B677}"/>
              </a:ext>
            </a:extLst>
          </p:cNvPr>
          <p:cNvSpPr/>
          <p:nvPr/>
        </p:nvSpPr>
        <p:spPr>
          <a:xfrm>
            <a:off x="4576077" y="4846610"/>
            <a:ext cx="757923" cy="759925"/>
          </a:xfrm>
          <a:prstGeom prst="ellipse">
            <a:avLst/>
          </a:prstGeom>
          <a:noFill/>
          <a:ln w="57150">
            <a:solidFill>
              <a:srgbClr val="C412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8517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transport, ship, large&#10;&#10;Description automatically generated">
            <a:extLst>
              <a:ext uri="{FF2B5EF4-FFF2-40B4-BE49-F238E27FC236}">
                <a16:creationId xmlns:a16="http://schemas.microsoft.com/office/drawing/2014/main" id="{2679C86E-71FD-44BB-B59D-AAF3110BED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25" t="3564" r="200" b="2983"/>
          <a:stretch/>
        </p:blipFill>
        <p:spPr>
          <a:xfrm flipH="1">
            <a:off x="50609" y="3892188"/>
            <a:ext cx="4383079" cy="2508612"/>
          </a:xfrm>
          <a:prstGeom prst="rect">
            <a:avLst/>
          </a:prstGeom>
          <a:solidFill>
            <a:srgbClr val="FFFFFF">
              <a:shade val="85000"/>
            </a:srgbClr>
          </a:solidFill>
          <a:ln w="88900" cap="sq">
            <a:noFill/>
            <a:miter lim="800000"/>
          </a:ln>
          <a:effectLst>
            <a:outerShdw blurRad="50800" dist="19050" dir="5400000" algn="ctr" rotWithShape="0">
              <a:srgbClr val="000000">
                <a:alpha val="40000"/>
              </a:srgbClr>
            </a:outerShdw>
          </a:effectLst>
          <a:scene3d>
            <a:camera prst="orthographicFront"/>
            <a:lightRig rig="twoPt" dir="t">
              <a:rot lat="0" lon="0" rev="7200000"/>
            </a:lightRig>
          </a:scene3d>
          <a:sp3d>
            <a:bevelT w="19050" h="19050"/>
            <a:contourClr>
              <a:srgbClr val="FFFFFF"/>
            </a:contourClr>
          </a:sp3d>
        </p:spPr>
      </p:pic>
      <p:sp>
        <p:nvSpPr>
          <p:cNvPr id="5" name="Title 1">
            <a:extLst>
              <a:ext uri="{FF2B5EF4-FFF2-40B4-BE49-F238E27FC236}">
                <a16:creationId xmlns:a16="http://schemas.microsoft.com/office/drawing/2014/main" id="{0E73ABE9-D85C-44B0-B15C-4F3CC816D768}"/>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Aerial Device Box Boom Structure</a:t>
            </a:r>
          </a:p>
        </p:txBody>
      </p:sp>
      <p:sp>
        <p:nvSpPr>
          <p:cNvPr id="6" name="Content Placeholder 2">
            <a:extLst>
              <a:ext uri="{FF2B5EF4-FFF2-40B4-BE49-F238E27FC236}">
                <a16:creationId xmlns:a16="http://schemas.microsoft.com/office/drawing/2014/main" id="{9B5FA2D3-0512-4C42-A56D-F7F75008717A}"/>
              </a:ext>
            </a:extLst>
          </p:cNvPr>
          <p:cNvSpPr txBox="1">
            <a:spLocks/>
          </p:cNvSpPr>
          <p:nvPr/>
        </p:nvSpPr>
        <p:spPr>
          <a:xfrm>
            <a:off x="381000" y="1047086"/>
            <a:ext cx="8605732" cy="1381330"/>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100" dirty="0"/>
              <a:t>Truck Feature:  The entire waterway, electrical cables and breathing air system are inside the four-sided box boom structure.</a:t>
            </a:r>
          </a:p>
          <a:p>
            <a:pPr marL="0" indent="0">
              <a:buNone/>
            </a:pPr>
            <a:r>
              <a:rPr lang="en-US" sz="2100" dirty="0">
                <a:sym typeface="Wingdings" pitchFamily="2" charset="2"/>
              </a:rPr>
              <a:t></a:t>
            </a:r>
            <a:r>
              <a:rPr lang="zh-CN" altLang="en-US" sz="2100" dirty="0">
                <a:sym typeface="Wingdings" pitchFamily="2" charset="2"/>
              </a:rPr>
              <a:t> </a:t>
            </a:r>
            <a:r>
              <a:rPr lang="en-US" altLang="zh-CN" sz="2100" dirty="0">
                <a:sym typeface="Wingdings" pitchFamily="2" charset="2"/>
              </a:rPr>
              <a:t>Benefit and Value:  </a:t>
            </a:r>
            <a:r>
              <a:rPr lang="en-US" altLang="zh-CN" sz="2100" b="1" dirty="0">
                <a:sym typeface="Wingdings" pitchFamily="2" charset="2"/>
              </a:rPr>
              <a:t>Maximum protection</a:t>
            </a:r>
            <a:r>
              <a:rPr lang="en-US" altLang="zh-CN" sz="2100" dirty="0">
                <a:sym typeface="Wingdings" pitchFamily="2" charset="2"/>
              </a:rPr>
              <a:t> for these systems.  </a:t>
            </a:r>
            <a:endParaRPr lang="en-US" sz="2100" dirty="0"/>
          </a:p>
        </p:txBody>
      </p:sp>
      <p:sp>
        <p:nvSpPr>
          <p:cNvPr id="14" name="TextBox 13">
            <a:extLst>
              <a:ext uri="{FF2B5EF4-FFF2-40B4-BE49-F238E27FC236}">
                <a16:creationId xmlns:a16="http://schemas.microsoft.com/office/drawing/2014/main" id="{684D2FD2-14F5-48D4-AB42-9D7E06506520}"/>
              </a:ext>
            </a:extLst>
          </p:cNvPr>
          <p:cNvSpPr txBox="1"/>
          <p:nvPr/>
        </p:nvSpPr>
        <p:spPr>
          <a:xfrm>
            <a:off x="1205889" y="6440613"/>
            <a:ext cx="2385729" cy="369332"/>
          </a:xfrm>
          <a:prstGeom prst="rect">
            <a:avLst/>
          </a:prstGeom>
          <a:solidFill>
            <a:schemeClr val="bg1"/>
          </a:solidFill>
        </p:spPr>
        <p:txBody>
          <a:bodyPr wrap="square" rtlCol="0">
            <a:spAutoFit/>
          </a:bodyPr>
          <a:lstStyle/>
          <a:p>
            <a:r>
              <a:rPr lang="en-US" b="1" dirty="0" err="1">
                <a:latin typeface="Times New Roman" panose="02020603050405020304" pitchFamily="18" charset="0"/>
                <a:cs typeface="Times New Roman" panose="02020603050405020304" pitchFamily="18" charset="0"/>
              </a:rPr>
              <a:t>Sutphen’s</a:t>
            </a:r>
            <a:r>
              <a:rPr lang="en-US" b="1" dirty="0">
                <a:latin typeface="Times New Roman" panose="02020603050405020304" pitchFamily="18" charset="0"/>
                <a:cs typeface="Times New Roman" panose="02020603050405020304" pitchFamily="18" charset="0"/>
              </a:rPr>
              <a:t> Box Boom </a:t>
            </a:r>
            <a:endParaRPr lang="en-US" dirty="0">
              <a:latin typeface="Times New Roman" panose="02020603050405020304" pitchFamily="18" charset="0"/>
              <a:cs typeface="Times New Roman" panose="02020603050405020304" pitchFamily="18" charset="0"/>
            </a:endParaRPr>
          </a:p>
        </p:txBody>
      </p:sp>
      <p:pic>
        <p:nvPicPr>
          <p:cNvPr id="18" name="Picture 2" descr="C:\Users\llun\Desktop\Aerial-95Platform.jpg">
            <a:extLst>
              <a:ext uri="{FF2B5EF4-FFF2-40B4-BE49-F238E27FC236}">
                <a16:creationId xmlns:a16="http://schemas.microsoft.com/office/drawing/2014/main" id="{7912D140-AE0B-4557-9C02-2C6A0050BDEB}"/>
              </a:ext>
            </a:extLst>
          </p:cNvPr>
          <p:cNvPicPr>
            <a:picLocks noChangeAspect="1" noChangeArrowheads="1"/>
          </p:cNvPicPr>
          <p:nvPr/>
        </p:nvPicPr>
        <p:blipFill rotWithShape="1">
          <a:blip r:embed="rId4" cstate="print"/>
          <a:srcRect l="6989" t="6502" r="6977" b="8554"/>
          <a:stretch/>
        </p:blipFill>
        <p:spPr bwMode="auto">
          <a:xfrm>
            <a:off x="4982685" y="3793667"/>
            <a:ext cx="4110706" cy="2623730"/>
          </a:xfrm>
          <a:prstGeom prst="rect">
            <a:avLst/>
          </a:prstGeom>
          <a:solidFill>
            <a:srgbClr val="FFFFFF">
              <a:shade val="85000"/>
            </a:srgbClr>
          </a:solidFill>
          <a:ln w="88900" cap="sq">
            <a:noFill/>
            <a:miter lim="800000"/>
          </a:ln>
          <a:effectLst>
            <a:outerShdw blurRad="50800" dist="19050" dir="5400000" algn="ctr" rotWithShape="0">
              <a:srgbClr val="000000">
                <a:alpha val="40000"/>
              </a:srgbClr>
            </a:outerShdw>
          </a:effectLst>
          <a:scene3d>
            <a:camera prst="orthographicFront"/>
            <a:lightRig rig="twoPt" dir="t">
              <a:rot lat="0" lon="0" rev="7200000"/>
            </a:lightRig>
          </a:scene3d>
          <a:sp3d>
            <a:bevelT w="19050" h="19050"/>
            <a:contourClr>
              <a:srgbClr val="FFFFFF"/>
            </a:contourClr>
          </a:sp3d>
        </p:spPr>
      </p:pic>
      <p:grpSp>
        <p:nvGrpSpPr>
          <p:cNvPr id="24" name="Group 23">
            <a:extLst>
              <a:ext uri="{FF2B5EF4-FFF2-40B4-BE49-F238E27FC236}">
                <a16:creationId xmlns:a16="http://schemas.microsoft.com/office/drawing/2014/main" id="{6535C557-D31C-4D0A-B51A-63A240BEBCDA}"/>
              </a:ext>
            </a:extLst>
          </p:cNvPr>
          <p:cNvGrpSpPr/>
          <p:nvPr/>
        </p:nvGrpSpPr>
        <p:grpSpPr>
          <a:xfrm>
            <a:off x="6934200" y="2362201"/>
            <a:ext cx="2037231" cy="1967588"/>
            <a:chOff x="18097614" y="4988967"/>
            <a:chExt cx="3135853" cy="3143631"/>
          </a:xfrm>
        </p:grpSpPr>
        <p:pic>
          <p:nvPicPr>
            <p:cNvPr id="25" name="Picture 4" descr="C:\Users\llun\Desktop\pennwell.web.288.216.jpg">
              <a:extLst>
                <a:ext uri="{FF2B5EF4-FFF2-40B4-BE49-F238E27FC236}">
                  <a16:creationId xmlns:a16="http://schemas.microsoft.com/office/drawing/2014/main" id="{6E2D381F-1EC1-42C3-9DEB-2ACBD3DE65C2}"/>
                </a:ext>
              </a:extLst>
            </p:cNvPr>
            <p:cNvPicPr>
              <a:picLocks noChangeAspect="1" noChangeArrowheads="1"/>
            </p:cNvPicPr>
            <p:nvPr/>
          </p:nvPicPr>
          <p:blipFill rotWithShape="1">
            <a:blip r:embed="rId5" cstate="print"/>
            <a:srcRect l="4" t="-218" r="29649" b="1087"/>
            <a:stretch/>
          </p:blipFill>
          <p:spPr bwMode="auto">
            <a:xfrm>
              <a:off x="18097808" y="4988967"/>
              <a:ext cx="3130906" cy="3130905"/>
            </a:xfrm>
            <a:prstGeom prst="ellipse">
              <a:avLst/>
            </a:prstGeom>
            <a:solidFill>
              <a:srgbClr val="FFFFFF">
                <a:shade val="85000"/>
              </a:srgbClr>
            </a:solidFill>
            <a:ln w="88900" cap="sq">
              <a:noFill/>
              <a:miter lim="800000"/>
            </a:ln>
            <a:effectLst/>
          </p:spPr>
        </p:pic>
        <p:sp>
          <p:nvSpPr>
            <p:cNvPr id="26" name="Oval 25">
              <a:extLst>
                <a:ext uri="{FF2B5EF4-FFF2-40B4-BE49-F238E27FC236}">
                  <a16:creationId xmlns:a16="http://schemas.microsoft.com/office/drawing/2014/main" id="{33DC07E8-002E-445D-ABE2-87F8EDA5A4FC}"/>
                </a:ext>
              </a:extLst>
            </p:cNvPr>
            <p:cNvSpPr/>
            <p:nvPr/>
          </p:nvSpPr>
          <p:spPr>
            <a:xfrm>
              <a:off x="18097614" y="4996745"/>
              <a:ext cx="3135853" cy="3135853"/>
            </a:xfrm>
            <a:prstGeom prst="ellipse">
              <a:avLst/>
            </a:prstGeom>
            <a:noFill/>
            <a:ln w="76200">
              <a:solidFill>
                <a:srgbClr val="C412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9AFD5D3A-41C1-4E5E-80A7-E2D966F3B25F}"/>
              </a:ext>
            </a:extLst>
          </p:cNvPr>
          <p:cNvGrpSpPr/>
          <p:nvPr/>
        </p:nvGrpSpPr>
        <p:grpSpPr>
          <a:xfrm>
            <a:off x="177783" y="2223427"/>
            <a:ext cx="1803417" cy="1772752"/>
            <a:chOff x="2657475" y="4805362"/>
            <a:chExt cx="2386013" cy="2386013"/>
          </a:xfrm>
        </p:grpSpPr>
        <p:pic>
          <p:nvPicPr>
            <p:cNvPr id="28" name="Picture 2" descr="S:\photos\Sut Tran\sut5.jpg">
              <a:extLst>
                <a:ext uri="{FF2B5EF4-FFF2-40B4-BE49-F238E27FC236}">
                  <a16:creationId xmlns:a16="http://schemas.microsoft.com/office/drawing/2014/main" id="{D979C876-B81B-451D-A257-A3006884E970}"/>
                </a:ext>
              </a:extLst>
            </p:cNvPr>
            <p:cNvPicPr>
              <a:picLocks noChangeAspect="1" noChangeArrowheads="1"/>
            </p:cNvPicPr>
            <p:nvPr/>
          </p:nvPicPr>
          <p:blipFill rotWithShape="1">
            <a:blip r:embed="rId6" cstate="print"/>
            <a:srcRect l="614" t="-1603" r="21796" b="-1338"/>
            <a:stretch/>
          </p:blipFill>
          <p:spPr bwMode="auto">
            <a:xfrm>
              <a:off x="2657475" y="4805362"/>
              <a:ext cx="2386013" cy="2386013"/>
            </a:xfrm>
            <a:prstGeom prst="ellipse">
              <a:avLst/>
            </a:prstGeom>
            <a:solidFill>
              <a:srgbClr val="FFFFFF">
                <a:shade val="85000"/>
              </a:srgbClr>
            </a:solidFill>
            <a:ln w="38100" cap="sq">
              <a:solidFill>
                <a:srgbClr val="00B050"/>
              </a:solidFill>
              <a:miter lim="800000"/>
            </a:ln>
            <a:effectLst/>
          </p:spPr>
        </p:pic>
        <p:sp>
          <p:nvSpPr>
            <p:cNvPr id="29" name="Oval 28">
              <a:extLst>
                <a:ext uri="{FF2B5EF4-FFF2-40B4-BE49-F238E27FC236}">
                  <a16:creationId xmlns:a16="http://schemas.microsoft.com/office/drawing/2014/main" id="{5377E48C-F099-40CB-B793-D0EF88CEDEAC}"/>
                </a:ext>
              </a:extLst>
            </p:cNvPr>
            <p:cNvSpPr/>
            <p:nvPr/>
          </p:nvSpPr>
          <p:spPr>
            <a:xfrm>
              <a:off x="2667051" y="4820391"/>
              <a:ext cx="2362149" cy="2362149"/>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AE950C12-38AE-4E84-BAFD-FB73CE7695DC}"/>
              </a:ext>
            </a:extLst>
          </p:cNvPr>
          <p:cNvGrpSpPr/>
          <p:nvPr/>
        </p:nvGrpSpPr>
        <p:grpSpPr>
          <a:xfrm>
            <a:off x="2876369" y="2234593"/>
            <a:ext cx="1924231" cy="1857939"/>
            <a:chOff x="-315750" y="7969250"/>
            <a:chExt cx="2387600" cy="2387600"/>
          </a:xfrm>
        </p:grpSpPr>
        <p:pic>
          <p:nvPicPr>
            <p:cNvPr id="31" name="Picture 2" descr="C:\Users\mreda\Desktop\SP70\Internal Aerial Waterway II.JPG">
              <a:extLst>
                <a:ext uri="{FF2B5EF4-FFF2-40B4-BE49-F238E27FC236}">
                  <a16:creationId xmlns:a16="http://schemas.microsoft.com/office/drawing/2014/main" id="{F9F7B842-CDF7-48BF-9C4E-E7CB1D0F6922}"/>
                </a:ext>
              </a:extLst>
            </p:cNvPr>
            <p:cNvPicPr>
              <a:picLocks noChangeAspect="1" noChangeArrowheads="1"/>
            </p:cNvPicPr>
            <p:nvPr/>
          </p:nvPicPr>
          <p:blipFill rotWithShape="1">
            <a:blip r:embed="rId7" cstate="print"/>
            <a:srcRect l="23268" t="-1765" r="-907" b="-618"/>
            <a:stretch/>
          </p:blipFill>
          <p:spPr bwMode="auto">
            <a:xfrm>
              <a:off x="-315750" y="7969250"/>
              <a:ext cx="2387600" cy="2387600"/>
            </a:xfrm>
            <a:prstGeom prst="ellipse">
              <a:avLst/>
            </a:prstGeom>
            <a:solidFill>
              <a:srgbClr val="FFFFFF">
                <a:shade val="85000"/>
              </a:srgbClr>
            </a:solidFill>
            <a:ln w="38100" cap="sq">
              <a:solidFill>
                <a:srgbClr val="00B050"/>
              </a:solidFill>
              <a:miter lim="800000"/>
            </a:ln>
            <a:effectLst/>
          </p:spPr>
        </p:pic>
        <p:sp>
          <p:nvSpPr>
            <p:cNvPr id="32" name="Oval 31">
              <a:extLst>
                <a:ext uri="{FF2B5EF4-FFF2-40B4-BE49-F238E27FC236}">
                  <a16:creationId xmlns:a16="http://schemas.microsoft.com/office/drawing/2014/main" id="{A0BB6A0C-EC54-4480-93A5-9E43CA7A9CD1}"/>
                </a:ext>
              </a:extLst>
            </p:cNvPr>
            <p:cNvSpPr/>
            <p:nvPr/>
          </p:nvSpPr>
          <p:spPr>
            <a:xfrm>
              <a:off x="-302553" y="7983694"/>
              <a:ext cx="2362149" cy="2362149"/>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98D1D37D-B30C-441C-9516-DED262E08F5E}"/>
              </a:ext>
            </a:extLst>
          </p:cNvPr>
          <p:cNvSpPr txBox="1"/>
          <p:nvPr/>
        </p:nvSpPr>
        <p:spPr>
          <a:xfrm>
            <a:off x="5834076" y="6440613"/>
            <a:ext cx="2385729" cy="369332"/>
          </a:xfrm>
          <a:prstGeom prst="rect">
            <a:avLst/>
          </a:prstGeom>
          <a:solidFill>
            <a:schemeClr val="bg1"/>
          </a:solid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Three-sided Ladder</a:t>
            </a:r>
            <a:endParaRPr lang="en-US" dirty="0">
              <a:latin typeface="Times New Roman" panose="02020603050405020304" pitchFamily="18" charset="0"/>
              <a:cs typeface="Times New Roman" panose="02020603050405020304" pitchFamily="18" charset="0"/>
            </a:endParaRPr>
          </a:p>
        </p:txBody>
      </p:sp>
      <p:sp>
        <p:nvSpPr>
          <p:cNvPr id="35" name="Oval 34">
            <a:extLst>
              <a:ext uri="{FF2B5EF4-FFF2-40B4-BE49-F238E27FC236}">
                <a16:creationId xmlns:a16="http://schemas.microsoft.com/office/drawing/2014/main" id="{E142AFF9-A366-472A-A252-B76B090233EB}"/>
              </a:ext>
            </a:extLst>
          </p:cNvPr>
          <p:cNvSpPr/>
          <p:nvPr/>
        </p:nvSpPr>
        <p:spPr>
          <a:xfrm>
            <a:off x="4342517" y="4846610"/>
            <a:ext cx="757923" cy="759925"/>
          </a:xfrm>
          <a:prstGeom prst="ellipse">
            <a:avLst/>
          </a:prstGeom>
          <a:solidFill>
            <a:schemeClr val="bg1"/>
          </a:solidFill>
          <a:ln w="57150">
            <a:solidFill>
              <a:srgbClr val="C412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9AF1AE8C-5EAF-4DC8-9413-F38449582E78}"/>
              </a:ext>
            </a:extLst>
          </p:cNvPr>
          <p:cNvSpPr txBox="1"/>
          <p:nvPr/>
        </p:nvSpPr>
        <p:spPr>
          <a:xfrm>
            <a:off x="4414636" y="4997143"/>
            <a:ext cx="685800" cy="477054"/>
          </a:xfrm>
          <a:prstGeom prst="rect">
            <a:avLst/>
          </a:prstGeom>
          <a:noFill/>
        </p:spPr>
        <p:txBody>
          <a:bodyPr wrap="square" rtlCol="0">
            <a:spAutoFit/>
          </a:bodyPr>
          <a:lstStyle/>
          <a:p>
            <a:r>
              <a:rPr lang="en-US" sz="2500" b="1" dirty="0">
                <a:solidFill>
                  <a:srgbClr val="C00000"/>
                </a:solidFill>
                <a:latin typeface="Times New Roman" pitchFamily="18" charset="0"/>
                <a:cs typeface="Times New Roman" pitchFamily="18" charset="0"/>
              </a:rPr>
              <a:t>VS.</a:t>
            </a:r>
          </a:p>
        </p:txBody>
      </p:sp>
    </p:spTree>
    <p:extLst>
      <p:ext uri="{BB962C8B-B14F-4D97-AF65-F5344CB8AC3E}">
        <p14:creationId xmlns:p14="http://schemas.microsoft.com/office/powerpoint/2010/main" val="3459099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31A3-5D35-423F-B072-DC4F313179FD}"/>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Huck Bolt Fastening Technology</a:t>
            </a:r>
          </a:p>
        </p:txBody>
      </p:sp>
      <p:sp>
        <p:nvSpPr>
          <p:cNvPr id="3" name="Content Placeholder 2">
            <a:extLst>
              <a:ext uri="{FF2B5EF4-FFF2-40B4-BE49-F238E27FC236}">
                <a16:creationId xmlns:a16="http://schemas.microsoft.com/office/drawing/2014/main" id="{42C24BFE-9169-458F-8467-412F205198C6}"/>
              </a:ext>
            </a:extLst>
          </p:cNvPr>
          <p:cNvSpPr txBox="1">
            <a:spLocks/>
          </p:cNvSpPr>
          <p:nvPr/>
        </p:nvSpPr>
        <p:spPr>
          <a:xfrm>
            <a:off x="98196" y="1066800"/>
            <a:ext cx="8969604" cy="3296192"/>
          </a:xfrm>
          <a:prstGeom prst="rect">
            <a:avLst/>
          </a:prstGeom>
        </p:spPr>
        <p:txBody>
          <a:bodyPr>
            <a:no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CN" sz="1900" dirty="0"/>
              <a:t>Truck Feature: The aerial device is entirely constructed of 6061-T6 aluminum and aluminum Huck Bolts.</a:t>
            </a:r>
            <a:r>
              <a:rPr lang="zh-CN" altLang="en-US" sz="1900" dirty="0"/>
              <a:t> </a:t>
            </a:r>
            <a:endParaRPr lang="en-US" altLang="zh-CN" sz="1900" dirty="0"/>
          </a:p>
          <a:p>
            <a:pPr>
              <a:lnSpc>
                <a:spcPct val="100000"/>
              </a:lnSpc>
              <a:buFont typeface="Wingdings" panose="05000000000000000000" pitchFamily="2" charset="2"/>
              <a:buChar char="à"/>
            </a:pPr>
            <a:r>
              <a:rPr lang="en-US" sz="1900" dirty="0">
                <a:sym typeface="Wingdings" pitchFamily="2" charset="2"/>
              </a:rPr>
              <a:t> Benefit and Value, due to the material we use:  </a:t>
            </a:r>
          </a:p>
          <a:p>
            <a:pPr lvl="1">
              <a:lnSpc>
                <a:spcPct val="100000"/>
              </a:lnSpc>
              <a:buFont typeface="Courier New" panose="02070309020205020404" pitchFamily="49" charset="0"/>
              <a:buChar char="o"/>
            </a:pPr>
            <a:r>
              <a:rPr lang="en-US" sz="1900" dirty="0">
                <a:sym typeface="Wingdings" pitchFamily="2" charset="2"/>
              </a:rPr>
              <a:t>Aluminum aerial dissipate heat better, extending the </a:t>
            </a:r>
            <a:r>
              <a:rPr lang="en-US" sz="1900" b="1" dirty="0">
                <a:sym typeface="Wingdings" pitchFamily="2" charset="2"/>
              </a:rPr>
              <a:t>longevity</a:t>
            </a:r>
            <a:r>
              <a:rPr lang="en-US" sz="1900" dirty="0">
                <a:sym typeface="Wingdings" pitchFamily="2" charset="2"/>
              </a:rPr>
              <a:t> of the aerial device.  </a:t>
            </a:r>
          </a:p>
          <a:p>
            <a:pPr lvl="1">
              <a:lnSpc>
                <a:spcPct val="100000"/>
              </a:lnSpc>
              <a:buFont typeface="Courier New" panose="02070309020205020404" pitchFamily="49" charset="0"/>
              <a:buChar char="o"/>
            </a:pPr>
            <a:r>
              <a:rPr lang="en-US" sz="1900" dirty="0" err="1">
                <a:sym typeface="Wingdings" pitchFamily="2" charset="2"/>
              </a:rPr>
              <a:t>Sutphen’s</a:t>
            </a:r>
            <a:r>
              <a:rPr lang="en-US" sz="1900" dirty="0">
                <a:sym typeface="Wingdings" pitchFamily="2" charset="2"/>
              </a:rPr>
              <a:t> Huck bolted </a:t>
            </a:r>
            <a:r>
              <a:rPr lang="en-US" sz="1900" b="1" dirty="0">
                <a:sym typeface="Wingdings" pitchFamily="2" charset="2"/>
              </a:rPr>
              <a:t>aluminum aerial device</a:t>
            </a:r>
            <a:r>
              <a:rPr lang="en-US" sz="1900" dirty="0">
                <a:sym typeface="Wingdings" pitchFamily="2" charset="2"/>
              </a:rPr>
              <a:t> weigh 10,000lbs to 20,000lbs less than welded aerials. </a:t>
            </a:r>
          </a:p>
          <a:p>
            <a:pPr lvl="1">
              <a:lnSpc>
                <a:spcPct val="100000"/>
              </a:lnSpc>
              <a:buFont typeface="Courier New" panose="02070309020205020404" pitchFamily="49" charset="0"/>
              <a:buChar char="o"/>
            </a:pPr>
            <a:r>
              <a:rPr lang="en-US" sz="1900" dirty="0">
                <a:sym typeface="Wingdings" pitchFamily="2" charset="2"/>
              </a:rPr>
              <a:t>The lighter weight aerial system means </a:t>
            </a:r>
            <a:r>
              <a:rPr lang="en-US" sz="1900" b="1" dirty="0">
                <a:sym typeface="Wingdings" pitchFamily="2" charset="2"/>
              </a:rPr>
              <a:t>lighter overall vehicle weight</a:t>
            </a:r>
            <a:r>
              <a:rPr lang="en-US" sz="1900" dirty="0">
                <a:sym typeface="Wingdings" pitchFamily="2" charset="2"/>
              </a:rPr>
              <a:t>, which means </a:t>
            </a:r>
            <a:r>
              <a:rPr lang="en-US" sz="1900" dirty="0" err="1">
                <a:sym typeface="Wingdings" pitchFamily="2" charset="2"/>
              </a:rPr>
              <a:t>Sutphen’s</a:t>
            </a:r>
            <a:r>
              <a:rPr lang="en-US" sz="1900" dirty="0">
                <a:sym typeface="Wingdings" pitchFamily="2" charset="2"/>
              </a:rPr>
              <a:t> aerial fire trucks provide better braking, better acceleration, as well as less chassis wear and tear, resulting in the outstanding durability and longevity of </a:t>
            </a:r>
            <a:r>
              <a:rPr lang="en-US" sz="1900" dirty="0" err="1">
                <a:sym typeface="Wingdings" pitchFamily="2" charset="2"/>
              </a:rPr>
              <a:t>Sutphen</a:t>
            </a:r>
            <a:r>
              <a:rPr lang="en-US" sz="1900" dirty="0">
                <a:sym typeface="Wingdings" pitchFamily="2" charset="2"/>
              </a:rPr>
              <a:t> aerial fire trucks.  </a:t>
            </a:r>
          </a:p>
        </p:txBody>
      </p:sp>
      <p:pic>
        <p:nvPicPr>
          <p:cNvPr id="5" name="Picture 4" descr="A close up of smoke&#10;&#10;Description automatically generated">
            <a:extLst>
              <a:ext uri="{FF2B5EF4-FFF2-40B4-BE49-F238E27FC236}">
                <a16:creationId xmlns:a16="http://schemas.microsoft.com/office/drawing/2014/main" id="{4F3308D4-6602-4617-864D-BA0C89925BF9}"/>
              </a:ext>
            </a:extLst>
          </p:cNvPr>
          <p:cNvPicPr>
            <a:picLocks noChangeAspect="1"/>
          </p:cNvPicPr>
          <p:nvPr/>
        </p:nvPicPr>
        <p:blipFill rotWithShape="1">
          <a:blip r:embed="rId3">
            <a:extLst>
              <a:ext uri="{28A0092B-C50C-407E-A947-70E740481C1C}">
                <a14:useLocalDpi xmlns:a14="http://schemas.microsoft.com/office/drawing/2010/main" val="0"/>
              </a:ext>
            </a:extLst>
          </a:blip>
          <a:srcRect t="34040"/>
          <a:stretch/>
        </p:blipFill>
        <p:spPr>
          <a:xfrm>
            <a:off x="1224699" y="4419600"/>
            <a:ext cx="6716598" cy="2220675"/>
          </a:xfrm>
          <a:prstGeom prst="rect">
            <a:avLst/>
          </a:prstGeom>
        </p:spPr>
      </p:pic>
    </p:spTree>
    <p:extLst>
      <p:ext uri="{BB962C8B-B14F-4D97-AF65-F5344CB8AC3E}">
        <p14:creationId xmlns:p14="http://schemas.microsoft.com/office/powerpoint/2010/main" val="3232291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C8BF-BD1A-4FBF-8E79-108B83974D5D}"/>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Huck Bolt Fastening Technology</a:t>
            </a:r>
          </a:p>
        </p:txBody>
      </p:sp>
      <p:sp>
        <p:nvSpPr>
          <p:cNvPr id="3" name="Content Placeholder 2">
            <a:extLst>
              <a:ext uri="{FF2B5EF4-FFF2-40B4-BE49-F238E27FC236}">
                <a16:creationId xmlns:a16="http://schemas.microsoft.com/office/drawing/2014/main" id="{A2CF7195-D88C-42DE-8C07-2D3AEE1D32C9}"/>
              </a:ext>
            </a:extLst>
          </p:cNvPr>
          <p:cNvSpPr txBox="1">
            <a:spLocks/>
          </p:cNvSpPr>
          <p:nvPr/>
        </p:nvSpPr>
        <p:spPr>
          <a:xfrm>
            <a:off x="388074" y="1163929"/>
            <a:ext cx="8482331" cy="2112675"/>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ltLang="zh-CN" sz="2100" dirty="0"/>
              <a:t>Huck bolt fastening technology has been widely used by high performance products, such as satellite and airplane. </a:t>
            </a:r>
          </a:p>
          <a:p>
            <a:pPr>
              <a:lnSpc>
                <a:spcPct val="110000"/>
              </a:lnSpc>
            </a:pPr>
            <a:r>
              <a:rPr lang="en-US" altLang="zh-CN" sz="2100" dirty="0" err="1"/>
              <a:t>Sutphen</a:t>
            </a:r>
            <a:r>
              <a:rPr lang="en-US" altLang="zh-CN" sz="2100" dirty="0"/>
              <a:t> is </a:t>
            </a:r>
            <a:r>
              <a:rPr lang="en-US" altLang="zh-CN" sz="2100" b="1" dirty="0"/>
              <a:t>the only fire truck manufacturer in the world</a:t>
            </a:r>
            <a:r>
              <a:rPr lang="en-US" altLang="zh-CN" sz="2100" dirty="0"/>
              <a:t> that integrate the Huck bolt fastening technology on fire truck’s aerial device.  </a:t>
            </a:r>
          </a:p>
          <a:p>
            <a:pPr>
              <a:lnSpc>
                <a:spcPct val="110000"/>
              </a:lnSpc>
            </a:pPr>
            <a:r>
              <a:rPr lang="en-US" altLang="zh-CN" sz="2100" dirty="0"/>
              <a:t>The entire </a:t>
            </a:r>
            <a:r>
              <a:rPr lang="en-US" altLang="zh-CN" sz="2100" dirty="0" err="1"/>
              <a:t>Sutphen</a:t>
            </a:r>
            <a:r>
              <a:rPr lang="en-US" altLang="zh-CN" sz="2100" dirty="0"/>
              <a:t> aerial is fastened together by Huck bolts.</a:t>
            </a:r>
            <a:endParaRPr lang="en-US" sz="2100" dirty="0"/>
          </a:p>
        </p:txBody>
      </p:sp>
      <p:pic>
        <p:nvPicPr>
          <p:cNvPr id="4" name="Picture 3" descr="D:\Links\installseq.gif">
            <a:extLst>
              <a:ext uri="{FF2B5EF4-FFF2-40B4-BE49-F238E27FC236}">
                <a16:creationId xmlns:a16="http://schemas.microsoft.com/office/drawing/2014/main" id="{4FF86723-B849-43AA-9DEB-38ABF1010760}"/>
              </a:ext>
            </a:extLst>
          </p:cNvPr>
          <p:cNvPicPr>
            <a:picLocks noChangeAspect="1" noChangeArrowheads="1"/>
          </p:cNvPicPr>
          <p:nvPr/>
        </p:nvPicPr>
        <p:blipFill>
          <a:blip r:embed="rId2" cstate="print"/>
          <a:srcRect/>
          <a:stretch>
            <a:fillRect/>
          </a:stretch>
        </p:blipFill>
        <p:spPr bwMode="auto">
          <a:xfrm>
            <a:off x="2812291" y="3886200"/>
            <a:ext cx="6058110" cy="2347518"/>
          </a:xfrm>
          <a:prstGeom prst="rect">
            <a:avLst/>
          </a:prstGeom>
          <a:noFill/>
        </p:spPr>
      </p:pic>
      <p:pic>
        <p:nvPicPr>
          <p:cNvPr id="7" name="Picture 6" descr="Huck bolts and airplanespdf  Adobe Acrobat Pro DC">
            <a:extLst>
              <a:ext uri="{FF2B5EF4-FFF2-40B4-BE49-F238E27FC236}">
                <a16:creationId xmlns:a16="http://schemas.microsoft.com/office/drawing/2014/main" id="{04D809D4-FEE7-420C-BE6A-49FA20914D5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05200"/>
            <a:ext cx="2438400" cy="3124200"/>
          </a:xfrm>
          <a:prstGeom prst="rect">
            <a:avLst/>
          </a:prstGeom>
          <a:noFill/>
          <a:ln>
            <a:noFill/>
          </a:ln>
        </p:spPr>
      </p:pic>
    </p:spTree>
    <p:extLst>
      <p:ext uri="{BB962C8B-B14F-4D97-AF65-F5344CB8AC3E}">
        <p14:creationId xmlns:p14="http://schemas.microsoft.com/office/powerpoint/2010/main" val="168086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BD55-19D0-4912-8EAA-6381482CAB97}"/>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Huck Bolt Fastening Technology</a:t>
            </a:r>
          </a:p>
        </p:txBody>
      </p:sp>
      <p:sp>
        <p:nvSpPr>
          <p:cNvPr id="3" name="Content Placeholder 2">
            <a:extLst>
              <a:ext uri="{FF2B5EF4-FFF2-40B4-BE49-F238E27FC236}">
                <a16:creationId xmlns:a16="http://schemas.microsoft.com/office/drawing/2014/main" id="{AD40EC39-1DF4-4FF9-B10E-30B5D99EFBBA}"/>
              </a:ext>
            </a:extLst>
          </p:cNvPr>
          <p:cNvSpPr txBox="1">
            <a:spLocks/>
          </p:cNvSpPr>
          <p:nvPr/>
        </p:nvSpPr>
        <p:spPr>
          <a:xfrm>
            <a:off x="304800" y="1207685"/>
            <a:ext cx="8382000" cy="2602319"/>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CN" sz="2100" dirty="0"/>
              <a:t>Truck Feature: No welding, the entire aerial device is fastened together by Huck bolts.</a:t>
            </a:r>
          </a:p>
          <a:p>
            <a:pPr>
              <a:lnSpc>
                <a:spcPct val="100000"/>
              </a:lnSpc>
              <a:buFont typeface="Wingdings" panose="05000000000000000000" pitchFamily="2" charset="2"/>
              <a:buChar char="à"/>
            </a:pPr>
            <a:r>
              <a:rPr lang="en-US" sz="2100" dirty="0">
                <a:sym typeface="Wingdings" pitchFamily="2" charset="2"/>
              </a:rPr>
              <a:t> Benefits and Value: </a:t>
            </a:r>
          </a:p>
          <a:p>
            <a:pPr lvl="1">
              <a:lnSpc>
                <a:spcPct val="100000"/>
              </a:lnSpc>
              <a:buFont typeface="Courier New" panose="02070309020205020404" pitchFamily="49" charset="0"/>
              <a:buChar char="o"/>
            </a:pPr>
            <a:r>
              <a:rPr lang="en-US" sz="2100" dirty="0">
                <a:sym typeface="Wingdings" pitchFamily="2" charset="2"/>
              </a:rPr>
              <a:t>	</a:t>
            </a:r>
            <a:r>
              <a:rPr lang="en-US" sz="2100" b="1" dirty="0">
                <a:sym typeface="Wingdings" pitchFamily="2" charset="2"/>
              </a:rPr>
              <a:t>No cracking </a:t>
            </a:r>
            <a:r>
              <a:rPr lang="en-US" sz="2100" dirty="0">
                <a:sym typeface="Wingdings" pitchFamily="2" charset="2"/>
              </a:rPr>
              <a:t>like welded aerial, ease of inspection, ease of 	maintenance. </a:t>
            </a:r>
          </a:p>
          <a:p>
            <a:pPr lvl="1">
              <a:lnSpc>
                <a:spcPct val="100000"/>
              </a:lnSpc>
              <a:buFont typeface="Courier New" panose="02070309020205020404" pitchFamily="49" charset="0"/>
              <a:buChar char="o"/>
            </a:pPr>
            <a:r>
              <a:rPr lang="en-US" sz="2100" dirty="0">
                <a:sym typeface="Wingdings" pitchFamily="2" charset="2"/>
              </a:rPr>
              <a:t>	Saving your fire department valuable time and cost in service 	and maintenance.  </a:t>
            </a:r>
          </a:p>
        </p:txBody>
      </p:sp>
      <p:pic>
        <p:nvPicPr>
          <p:cNvPr id="4" name="Picture 3" descr="C:\Users\mreda\Pictures\Sutphen Photos\_ARH4852.JPG">
            <a:extLst>
              <a:ext uri="{FF2B5EF4-FFF2-40B4-BE49-F238E27FC236}">
                <a16:creationId xmlns:a16="http://schemas.microsoft.com/office/drawing/2014/main" id="{9356D945-E2B9-410A-981A-99AAFB2D2258}"/>
              </a:ext>
            </a:extLst>
          </p:cNvPr>
          <p:cNvPicPr/>
          <p:nvPr/>
        </p:nvPicPr>
        <p:blipFill>
          <a:blip r:embed="rId2" cstate="print"/>
          <a:srcRect/>
          <a:stretch>
            <a:fillRect/>
          </a:stretch>
        </p:blipFill>
        <p:spPr bwMode="auto">
          <a:xfrm>
            <a:off x="990600" y="4143678"/>
            <a:ext cx="7391400" cy="2333322"/>
          </a:xfrm>
          <a:prstGeom prst="rect">
            <a:avLst/>
          </a:prstGeom>
          <a:noFill/>
          <a:ln w="9525">
            <a:noFill/>
            <a:miter lim="800000"/>
            <a:headEnd/>
            <a:tailEnd/>
          </a:ln>
        </p:spPr>
      </p:pic>
      <p:sp>
        <p:nvSpPr>
          <p:cNvPr id="5" name="TextBox 4">
            <a:extLst>
              <a:ext uri="{FF2B5EF4-FFF2-40B4-BE49-F238E27FC236}">
                <a16:creationId xmlns:a16="http://schemas.microsoft.com/office/drawing/2014/main" id="{05D3ADC2-3EA8-4F6E-B6CF-23E7E98837F7}"/>
              </a:ext>
            </a:extLst>
          </p:cNvPr>
          <p:cNvSpPr txBox="1"/>
          <p:nvPr/>
        </p:nvSpPr>
        <p:spPr>
          <a:xfrm>
            <a:off x="5789525" y="5045087"/>
            <a:ext cx="2517950" cy="707886"/>
          </a:xfrm>
          <a:prstGeom prst="rect">
            <a:avLst/>
          </a:prstGeom>
          <a:noFill/>
        </p:spPr>
        <p:txBody>
          <a:bodyPr wrap="square" rtlCol="0">
            <a:spAutoFit/>
          </a:bodyPr>
          <a:lstStyle/>
          <a:p>
            <a:r>
              <a:rPr lang="en-US" altLang="zh-CN" sz="2000" b="1" dirty="0">
                <a:solidFill>
                  <a:srgbClr val="FFFF00"/>
                </a:solidFill>
              </a:rPr>
              <a:t>Huck Bolt Fastening </a:t>
            </a:r>
          </a:p>
          <a:p>
            <a:r>
              <a:rPr lang="en-US" sz="2000" b="1" dirty="0">
                <a:solidFill>
                  <a:srgbClr val="FFFF00"/>
                </a:solidFill>
              </a:rPr>
              <a:t>Technology</a:t>
            </a:r>
          </a:p>
        </p:txBody>
      </p:sp>
      <p:cxnSp>
        <p:nvCxnSpPr>
          <p:cNvPr id="6" name="Straight Arrow Connector 5">
            <a:extLst>
              <a:ext uri="{FF2B5EF4-FFF2-40B4-BE49-F238E27FC236}">
                <a16:creationId xmlns:a16="http://schemas.microsoft.com/office/drawing/2014/main" id="{270D5153-4AC8-459E-879C-2FBFAD8E7B40}"/>
              </a:ext>
            </a:extLst>
          </p:cNvPr>
          <p:cNvCxnSpPr>
            <a:cxnSpLocks/>
          </p:cNvCxnSpPr>
          <p:nvPr/>
        </p:nvCxnSpPr>
        <p:spPr>
          <a:xfrm flipH="1" flipV="1">
            <a:off x="5410200" y="4769476"/>
            <a:ext cx="457200" cy="5334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1076438-3309-4B8D-84E9-F3D5F2263776}"/>
              </a:ext>
            </a:extLst>
          </p:cNvPr>
          <p:cNvSpPr txBox="1"/>
          <p:nvPr/>
        </p:nvSpPr>
        <p:spPr>
          <a:xfrm>
            <a:off x="1194916" y="5133978"/>
            <a:ext cx="3248968" cy="400110"/>
          </a:xfrm>
          <a:prstGeom prst="rect">
            <a:avLst/>
          </a:prstGeom>
          <a:noFill/>
        </p:spPr>
        <p:txBody>
          <a:bodyPr wrap="square" rtlCol="0">
            <a:spAutoFit/>
          </a:bodyPr>
          <a:lstStyle/>
          <a:p>
            <a:r>
              <a:rPr lang="en-US" altLang="zh-CN" sz="2000" b="1" dirty="0">
                <a:solidFill>
                  <a:srgbClr val="FFFF00"/>
                </a:solidFill>
              </a:rPr>
              <a:t>Easy to inspect</a:t>
            </a:r>
            <a:endParaRPr lang="en-US" sz="2000" b="1" dirty="0">
              <a:solidFill>
                <a:srgbClr val="FFFF00"/>
              </a:solidFill>
            </a:endParaRPr>
          </a:p>
        </p:txBody>
      </p:sp>
    </p:spTree>
    <p:extLst>
      <p:ext uri="{BB962C8B-B14F-4D97-AF65-F5344CB8AC3E}">
        <p14:creationId xmlns:p14="http://schemas.microsoft.com/office/powerpoint/2010/main" val="3389125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5064F-EE18-44E6-82F7-F9F35CF712CF}"/>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Huck Bolt Fastening Technology</a:t>
            </a:r>
          </a:p>
        </p:txBody>
      </p:sp>
      <p:sp>
        <p:nvSpPr>
          <p:cNvPr id="3" name="Content Placeholder 2">
            <a:extLst>
              <a:ext uri="{FF2B5EF4-FFF2-40B4-BE49-F238E27FC236}">
                <a16:creationId xmlns:a16="http://schemas.microsoft.com/office/drawing/2014/main" id="{8F68C373-7F99-4D4B-9F55-611155748F7B}"/>
              </a:ext>
            </a:extLst>
          </p:cNvPr>
          <p:cNvSpPr txBox="1">
            <a:spLocks/>
          </p:cNvSpPr>
          <p:nvPr/>
        </p:nvSpPr>
        <p:spPr>
          <a:xfrm>
            <a:off x="457200" y="1226429"/>
            <a:ext cx="8229600" cy="1524000"/>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a:t> </a:t>
            </a:r>
            <a:r>
              <a:rPr lang="en-US" altLang="zh-CN" sz="2200" dirty="0"/>
              <a:t>Truck Feature:  </a:t>
            </a:r>
            <a:r>
              <a:rPr lang="en-US" altLang="zh-CN" sz="2200" b="1" dirty="0"/>
              <a:t>No need for paint, no corrosion</a:t>
            </a:r>
          </a:p>
          <a:p>
            <a:pPr>
              <a:lnSpc>
                <a:spcPct val="100000"/>
              </a:lnSpc>
              <a:buFont typeface="Arial" panose="020B0604020202020204" pitchFamily="34" charset="0"/>
              <a:buNone/>
            </a:pPr>
            <a:r>
              <a:rPr lang="en-US" sz="2200" dirty="0">
                <a:sym typeface="Wingdings" pitchFamily="2" charset="2"/>
              </a:rPr>
              <a:t>  Benefit and Value: Saving you maintenance hour and cost on   upkeep of the aerial device’s paint.</a:t>
            </a:r>
            <a:endParaRPr lang="en-US" sz="2200" dirty="0"/>
          </a:p>
        </p:txBody>
      </p:sp>
      <p:pic>
        <p:nvPicPr>
          <p:cNvPr id="4" name="Picture 2" descr="Welded Alum Aerial Ladder.jpg">
            <a:extLst>
              <a:ext uri="{FF2B5EF4-FFF2-40B4-BE49-F238E27FC236}">
                <a16:creationId xmlns:a16="http://schemas.microsoft.com/office/drawing/2014/main" id="{46908C5D-888C-47BE-8A2A-88DF906EFF4C}"/>
              </a:ext>
            </a:extLst>
          </p:cNvPr>
          <p:cNvPicPr>
            <a:picLocks noChangeAspect="1"/>
          </p:cNvPicPr>
          <p:nvPr/>
        </p:nvPicPr>
        <p:blipFill>
          <a:blip r:embed="rId3" cstate="print"/>
          <a:srcRect/>
          <a:stretch>
            <a:fillRect/>
          </a:stretch>
        </p:blipFill>
        <p:spPr bwMode="auto">
          <a:xfrm>
            <a:off x="5529472" y="3622308"/>
            <a:ext cx="3309731" cy="2624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_ARH4850.JPG">
            <a:extLst>
              <a:ext uri="{FF2B5EF4-FFF2-40B4-BE49-F238E27FC236}">
                <a16:creationId xmlns:a16="http://schemas.microsoft.com/office/drawing/2014/main" id="{F952BB72-439A-432E-8DDE-856CC172CC56}"/>
              </a:ext>
            </a:extLst>
          </p:cNvPr>
          <p:cNvPicPr>
            <a:picLocks noChangeAspect="1"/>
          </p:cNvPicPr>
          <p:nvPr/>
        </p:nvPicPr>
        <p:blipFill>
          <a:blip r:embed="rId4" cstate="print"/>
          <a:stretch>
            <a:fillRect/>
          </a:stretch>
        </p:blipFill>
        <p:spPr>
          <a:xfrm>
            <a:off x="304800" y="3598803"/>
            <a:ext cx="4343400" cy="2725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94406836-DC74-4AE8-98E7-10565E4AF340}"/>
              </a:ext>
            </a:extLst>
          </p:cNvPr>
          <p:cNvSpPr txBox="1"/>
          <p:nvPr/>
        </p:nvSpPr>
        <p:spPr>
          <a:xfrm>
            <a:off x="609600" y="2942723"/>
            <a:ext cx="3522908" cy="646331"/>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Sutphen’s</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huck</a:t>
            </a:r>
            <a:r>
              <a:rPr lang="en-US" b="1" dirty="0">
                <a:latin typeface="Times New Roman" panose="02020603050405020304" pitchFamily="18" charset="0"/>
                <a:cs typeface="Times New Roman" panose="02020603050405020304" pitchFamily="18" charset="0"/>
              </a:rPr>
              <a:t> bolted aluminum aerial device does not need paint</a:t>
            </a: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20F9B78-9B18-4008-A24F-7A359F9411B4}"/>
              </a:ext>
            </a:extLst>
          </p:cNvPr>
          <p:cNvSpPr txBox="1"/>
          <p:nvPr/>
        </p:nvSpPr>
        <p:spPr>
          <a:xfrm>
            <a:off x="6019800" y="2975977"/>
            <a:ext cx="2286000" cy="646331"/>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Welded steel aerial device requires paint</a:t>
            </a:r>
            <a:endParaRPr lang="en-US"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85AC013C-2717-4C40-BF32-C9249A4889EA}"/>
              </a:ext>
            </a:extLst>
          </p:cNvPr>
          <p:cNvSpPr/>
          <p:nvPr/>
        </p:nvSpPr>
        <p:spPr>
          <a:xfrm>
            <a:off x="4679623" y="4650067"/>
            <a:ext cx="757923" cy="759925"/>
          </a:xfrm>
          <a:prstGeom prst="ellipse">
            <a:avLst/>
          </a:prstGeom>
          <a:solidFill>
            <a:schemeClr val="bg1"/>
          </a:solidFill>
          <a:ln w="57150">
            <a:solidFill>
              <a:srgbClr val="C412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81B4EDC-2089-4565-BE9D-AF6802FB59E8}"/>
              </a:ext>
            </a:extLst>
          </p:cNvPr>
          <p:cNvSpPr txBox="1"/>
          <p:nvPr/>
        </p:nvSpPr>
        <p:spPr>
          <a:xfrm>
            <a:off x="4751742" y="4800600"/>
            <a:ext cx="685800" cy="477054"/>
          </a:xfrm>
          <a:prstGeom prst="rect">
            <a:avLst/>
          </a:prstGeom>
          <a:noFill/>
        </p:spPr>
        <p:txBody>
          <a:bodyPr wrap="square" rtlCol="0">
            <a:spAutoFit/>
          </a:bodyPr>
          <a:lstStyle/>
          <a:p>
            <a:r>
              <a:rPr lang="en-US" sz="2500" b="1" dirty="0">
                <a:solidFill>
                  <a:srgbClr val="C00000"/>
                </a:solidFill>
                <a:latin typeface="Times New Roman" pitchFamily="18" charset="0"/>
                <a:cs typeface="Times New Roman" pitchFamily="18" charset="0"/>
              </a:rPr>
              <a:t>VS.</a:t>
            </a:r>
          </a:p>
        </p:txBody>
      </p:sp>
    </p:spTree>
    <p:extLst>
      <p:ext uri="{BB962C8B-B14F-4D97-AF65-F5344CB8AC3E}">
        <p14:creationId xmlns:p14="http://schemas.microsoft.com/office/powerpoint/2010/main" val="2182006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6142-B34A-4CA4-9D88-C5F57A8D40B6}"/>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Aerial Flow</a:t>
            </a:r>
          </a:p>
        </p:txBody>
      </p:sp>
      <p:sp>
        <p:nvSpPr>
          <p:cNvPr id="3" name="Content Placeholder 2">
            <a:extLst>
              <a:ext uri="{FF2B5EF4-FFF2-40B4-BE49-F238E27FC236}">
                <a16:creationId xmlns:a16="http://schemas.microsoft.com/office/drawing/2014/main" id="{A1CF1373-5580-4DFB-942B-94DF746E0990}"/>
              </a:ext>
            </a:extLst>
          </p:cNvPr>
          <p:cNvSpPr txBox="1">
            <a:spLocks/>
          </p:cNvSpPr>
          <p:nvPr/>
        </p:nvSpPr>
        <p:spPr>
          <a:xfrm>
            <a:off x="457200" y="1093438"/>
            <a:ext cx="8305800" cy="1289400"/>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pPr>
            <a:r>
              <a:rPr lang="en-US" altLang="zh-CN" sz="2200" dirty="0"/>
              <a:t>Truck Feature: Unique </a:t>
            </a:r>
            <a:r>
              <a:rPr lang="en-US" altLang="zh-CN" sz="2200" b="1" dirty="0"/>
              <a:t>inverted waterway design</a:t>
            </a:r>
          </a:p>
          <a:p>
            <a:pPr marL="342900" lvl="1" indent="-342900">
              <a:lnSpc>
                <a:spcPct val="100000"/>
              </a:lnSpc>
              <a:buFont typeface="Wingdings" panose="05000000000000000000" pitchFamily="2" charset="2"/>
              <a:buChar char="à"/>
            </a:pPr>
            <a:r>
              <a:rPr lang="en-US" altLang="zh-CN" sz="2200" dirty="0">
                <a:sym typeface="Wingdings" pitchFamily="2" charset="2"/>
              </a:rPr>
              <a:t>Benefit and Value:  Guaranteeing minimum wear and tear on the seals between each section and excellent flow characteristics. </a:t>
            </a:r>
          </a:p>
        </p:txBody>
      </p:sp>
      <p:sp>
        <p:nvSpPr>
          <p:cNvPr id="4" name="Line 10">
            <a:extLst>
              <a:ext uri="{FF2B5EF4-FFF2-40B4-BE49-F238E27FC236}">
                <a16:creationId xmlns:a16="http://schemas.microsoft.com/office/drawing/2014/main" id="{D7B4A2B3-836B-4B23-BA18-747084009ACE}"/>
              </a:ext>
            </a:extLst>
          </p:cNvPr>
          <p:cNvSpPr>
            <a:spLocks noChangeShapeType="1"/>
          </p:cNvSpPr>
          <p:nvPr/>
        </p:nvSpPr>
        <p:spPr bwMode="auto">
          <a:xfrm>
            <a:off x="993596" y="2854325"/>
            <a:ext cx="6324600" cy="0"/>
          </a:xfrm>
          <a:prstGeom prst="line">
            <a:avLst/>
          </a:prstGeom>
          <a:noFill/>
          <a:ln w="28575">
            <a:solidFill>
              <a:schemeClr val="tx1"/>
            </a:solidFill>
            <a:round/>
            <a:headEnd type="none" w="med" len="med"/>
            <a:tailEnd type="arrow" w="med" len="med"/>
          </a:ln>
          <a:effectLst>
            <a:glow rad="139700">
              <a:schemeClr val="accent1">
                <a:satMod val="175000"/>
                <a:alpha val="40000"/>
              </a:schemeClr>
            </a:glow>
          </a:effectLst>
        </p:spPr>
        <p:txBody>
          <a:bodyPr/>
          <a:lstStyle/>
          <a:p>
            <a:endParaRPr lang="en-US"/>
          </a:p>
        </p:txBody>
      </p:sp>
      <p:sp>
        <p:nvSpPr>
          <p:cNvPr id="5" name="Text Box 11">
            <a:extLst>
              <a:ext uri="{FF2B5EF4-FFF2-40B4-BE49-F238E27FC236}">
                <a16:creationId xmlns:a16="http://schemas.microsoft.com/office/drawing/2014/main" id="{49A1A339-2CF5-4D51-A7A3-77A92F69B399}"/>
              </a:ext>
            </a:extLst>
          </p:cNvPr>
          <p:cNvSpPr txBox="1">
            <a:spLocks noChangeArrowheads="1"/>
          </p:cNvSpPr>
          <p:nvPr/>
        </p:nvSpPr>
        <p:spPr bwMode="auto">
          <a:xfrm>
            <a:off x="1434921" y="2401941"/>
            <a:ext cx="3352800" cy="461665"/>
          </a:xfrm>
          <a:prstGeom prst="rect">
            <a:avLst/>
          </a:prstGeom>
          <a:noFill/>
          <a:ln w="9525">
            <a:noFill/>
            <a:miter lim="800000"/>
            <a:headEnd/>
            <a:tailEnd/>
          </a:ln>
          <a:effectLst/>
        </p:spPr>
        <p:txBody>
          <a:bodyPr wrap="square">
            <a:spAutoFit/>
          </a:bodyPr>
          <a:lstStyle/>
          <a:p>
            <a:pPr algn="l"/>
            <a:r>
              <a:rPr lang="en-US" altLang="zh-CN" sz="2400" b="1" dirty="0">
                <a:latin typeface="Times New Roman" panose="02020603050405020304" pitchFamily="18" charset="0"/>
                <a:cs typeface="Times New Roman" panose="02020603050405020304" pitchFamily="18" charset="0"/>
              </a:rPr>
              <a:t>Direction of water flow </a:t>
            </a:r>
            <a:endParaRPr lang="en-US" sz="2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F1FEC93-DF40-4D97-BE72-3449174EB4DB}"/>
              </a:ext>
            </a:extLst>
          </p:cNvPr>
          <p:cNvSpPr txBox="1"/>
          <p:nvPr/>
        </p:nvSpPr>
        <p:spPr>
          <a:xfrm>
            <a:off x="4800600" y="4660187"/>
            <a:ext cx="3200400"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Waterway size goes from small to large</a:t>
            </a:r>
          </a:p>
        </p:txBody>
      </p:sp>
      <p:pic>
        <p:nvPicPr>
          <p:cNvPr id="7" name="Picture 20" descr="Waterway Piping.JPG">
            <a:extLst>
              <a:ext uri="{FF2B5EF4-FFF2-40B4-BE49-F238E27FC236}">
                <a16:creationId xmlns:a16="http://schemas.microsoft.com/office/drawing/2014/main" id="{C4603E07-5B6B-4E14-BCC9-8B4872FCAD00}"/>
              </a:ext>
            </a:extLst>
          </p:cNvPr>
          <p:cNvPicPr>
            <a:picLocks noChangeAspect="1"/>
          </p:cNvPicPr>
          <p:nvPr/>
        </p:nvPicPr>
        <p:blipFill>
          <a:blip r:embed="rId3" cstate="print"/>
          <a:srcRect/>
          <a:stretch>
            <a:fillRect/>
          </a:stretch>
        </p:blipFill>
        <p:spPr bwMode="auto">
          <a:xfrm>
            <a:off x="825321" y="3986190"/>
            <a:ext cx="3657600" cy="2643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C7DA49E8-8F0D-4C74-8F90-2086E8813C69}"/>
              </a:ext>
            </a:extLst>
          </p:cNvPr>
          <p:cNvSpPr/>
          <p:nvPr/>
        </p:nvSpPr>
        <p:spPr>
          <a:xfrm>
            <a:off x="1206321" y="3395246"/>
            <a:ext cx="914400" cy="338554"/>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1600" dirty="0">
                <a:ln w="12700">
                  <a:solidFill>
                    <a:schemeClr val="tx1"/>
                  </a:solidFill>
                  <a:prstDash val="solid"/>
                </a:ln>
                <a:latin typeface="Times New Roman" panose="02020603050405020304" pitchFamily="18" charset="0"/>
                <a:cs typeface="Times New Roman" panose="02020603050405020304" pitchFamily="18" charset="0"/>
              </a:rPr>
              <a:t>3.25”</a:t>
            </a:r>
          </a:p>
        </p:txBody>
      </p:sp>
      <p:sp>
        <p:nvSpPr>
          <p:cNvPr id="9" name="Rectangle 8">
            <a:extLst>
              <a:ext uri="{FF2B5EF4-FFF2-40B4-BE49-F238E27FC236}">
                <a16:creationId xmlns:a16="http://schemas.microsoft.com/office/drawing/2014/main" id="{45A68E04-0CC5-4803-B80D-5CE8C63B3F4C}"/>
              </a:ext>
            </a:extLst>
          </p:cNvPr>
          <p:cNvSpPr/>
          <p:nvPr/>
        </p:nvSpPr>
        <p:spPr>
          <a:xfrm>
            <a:off x="2422371" y="3395246"/>
            <a:ext cx="917550" cy="338554"/>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1600" dirty="0">
                <a:ln w="12700">
                  <a:solidFill>
                    <a:schemeClr val="tx1"/>
                  </a:solidFill>
                  <a:prstDash val="solid"/>
                </a:ln>
                <a:latin typeface="Times New Roman" panose="02020603050405020304" pitchFamily="18" charset="0"/>
                <a:cs typeface="Times New Roman" panose="02020603050405020304" pitchFamily="18" charset="0"/>
              </a:rPr>
              <a:t>3.75”</a:t>
            </a:r>
          </a:p>
        </p:txBody>
      </p:sp>
      <p:sp>
        <p:nvSpPr>
          <p:cNvPr id="10" name="Rectangle 9">
            <a:extLst>
              <a:ext uri="{FF2B5EF4-FFF2-40B4-BE49-F238E27FC236}">
                <a16:creationId xmlns:a16="http://schemas.microsoft.com/office/drawing/2014/main" id="{CFDCA1B9-3D4E-4957-BC36-6A3C213A2504}"/>
              </a:ext>
            </a:extLst>
          </p:cNvPr>
          <p:cNvSpPr/>
          <p:nvPr/>
        </p:nvSpPr>
        <p:spPr>
          <a:xfrm>
            <a:off x="3720921" y="3395246"/>
            <a:ext cx="917550" cy="338554"/>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1600" dirty="0">
                <a:ln w="12700">
                  <a:solidFill>
                    <a:schemeClr val="tx1"/>
                  </a:solidFill>
                  <a:prstDash val="solid"/>
                </a:ln>
                <a:latin typeface="Times New Roman" panose="02020603050405020304" pitchFamily="18" charset="0"/>
                <a:cs typeface="Times New Roman" panose="02020603050405020304" pitchFamily="18" charset="0"/>
              </a:rPr>
              <a:t>4.25”</a:t>
            </a:r>
          </a:p>
        </p:txBody>
      </p:sp>
      <p:sp>
        <p:nvSpPr>
          <p:cNvPr id="11" name="Rectangle 10">
            <a:extLst>
              <a:ext uri="{FF2B5EF4-FFF2-40B4-BE49-F238E27FC236}">
                <a16:creationId xmlns:a16="http://schemas.microsoft.com/office/drawing/2014/main" id="{70AA14D4-DE81-41DE-8E70-26E8984F9AAE}"/>
              </a:ext>
            </a:extLst>
          </p:cNvPr>
          <p:cNvSpPr/>
          <p:nvPr/>
        </p:nvSpPr>
        <p:spPr>
          <a:xfrm>
            <a:off x="6692721" y="3395246"/>
            <a:ext cx="990600" cy="338554"/>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1600" dirty="0">
                <a:ln w="12700">
                  <a:solidFill>
                    <a:schemeClr val="tx1"/>
                  </a:solidFill>
                  <a:prstDash val="solid"/>
                </a:ln>
                <a:latin typeface="Times New Roman" panose="02020603050405020304" pitchFamily="18" charset="0"/>
                <a:cs typeface="Times New Roman" panose="02020603050405020304" pitchFamily="18" charset="0"/>
              </a:rPr>
              <a:t>5.25”</a:t>
            </a:r>
          </a:p>
        </p:txBody>
      </p:sp>
      <p:sp>
        <p:nvSpPr>
          <p:cNvPr id="12" name="Rectangle 11">
            <a:extLst>
              <a:ext uri="{FF2B5EF4-FFF2-40B4-BE49-F238E27FC236}">
                <a16:creationId xmlns:a16="http://schemas.microsoft.com/office/drawing/2014/main" id="{F96D65E3-2A9D-44B4-BA24-BE16CFD90319}"/>
              </a:ext>
            </a:extLst>
          </p:cNvPr>
          <p:cNvSpPr/>
          <p:nvPr/>
        </p:nvSpPr>
        <p:spPr>
          <a:xfrm>
            <a:off x="5168721" y="3395246"/>
            <a:ext cx="946266" cy="338554"/>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600" dirty="0">
                <a:ln w="12700">
                  <a:solidFill>
                    <a:schemeClr val="tx1"/>
                  </a:solidFill>
                  <a:prstDash val="solid"/>
                </a:ln>
                <a:latin typeface="Times New Roman" panose="02020603050405020304" pitchFamily="18" charset="0"/>
                <a:cs typeface="Times New Roman" panose="02020603050405020304" pitchFamily="18" charset="0"/>
              </a:rPr>
              <a:t>4.75”</a:t>
            </a:r>
          </a:p>
        </p:txBody>
      </p:sp>
      <p:sp>
        <p:nvSpPr>
          <p:cNvPr id="13" name="Line 3">
            <a:extLst>
              <a:ext uri="{FF2B5EF4-FFF2-40B4-BE49-F238E27FC236}">
                <a16:creationId xmlns:a16="http://schemas.microsoft.com/office/drawing/2014/main" id="{800FC71C-4DFB-4552-9505-0FEED4461F69}"/>
              </a:ext>
            </a:extLst>
          </p:cNvPr>
          <p:cNvSpPr>
            <a:spLocks noChangeShapeType="1"/>
          </p:cNvSpPr>
          <p:nvPr/>
        </p:nvSpPr>
        <p:spPr bwMode="auto">
          <a:xfrm>
            <a:off x="977725" y="3159125"/>
            <a:ext cx="1933575" cy="0"/>
          </a:xfrm>
          <a:prstGeom prst="line">
            <a:avLst/>
          </a:prstGeom>
          <a:noFill/>
          <a:ln w="57150">
            <a:solidFill>
              <a:schemeClr val="tx1"/>
            </a:solidFill>
            <a:round/>
            <a:headEnd/>
            <a:tailEnd/>
          </a:ln>
        </p:spPr>
        <p:txBody>
          <a:bodyPr/>
          <a:lstStyle/>
          <a:p>
            <a:endParaRPr lang="en-US"/>
          </a:p>
        </p:txBody>
      </p:sp>
      <p:sp>
        <p:nvSpPr>
          <p:cNvPr id="14" name="Line 4">
            <a:extLst>
              <a:ext uri="{FF2B5EF4-FFF2-40B4-BE49-F238E27FC236}">
                <a16:creationId xmlns:a16="http://schemas.microsoft.com/office/drawing/2014/main" id="{A0F85352-CEC8-4E93-B67C-37473BB83A4D}"/>
              </a:ext>
            </a:extLst>
          </p:cNvPr>
          <p:cNvSpPr>
            <a:spLocks noChangeShapeType="1"/>
          </p:cNvSpPr>
          <p:nvPr/>
        </p:nvSpPr>
        <p:spPr bwMode="auto">
          <a:xfrm>
            <a:off x="2196925" y="3159125"/>
            <a:ext cx="2486025" cy="0"/>
          </a:xfrm>
          <a:prstGeom prst="line">
            <a:avLst/>
          </a:prstGeom>
          <a:noFill/>
          <a:ln w="101600">
            <a:solidFill>
              <a:schemeClr val="tx1"/>
            </a:solidFill>
            <a:round/>
            <a:headEnd/>
            <a:tailEnd/>
          </a:ln>
        </p:spPr>
        <p:txBody>
          <a:bodyPr/>
          <a:lstStyle/>
          <a:p>
            <a:endParaRPr lang="en-US"/>
          </a:p>
        </p:txBody>
      </p:sp>
      <p:sp>
        <p:nvSpPr>
          <p:cNvPr id="15" name="Line 5">
            <a:extLst>
              <a:ext uri="{FF2B5EF4-FFF2-40B4-BE49-F238E27FC236}">
                <a16:creationId xmlns:a16="http://schemas.microsoft.com/office/drawing/2014/main" id="{34F0C37D-208E-4760-AF00-592A5934A9F8}"/>
              </a:ext>
            </a:extLst>
          </p:cNvPr>
          <p:cNvSpPr>
            <a:spLocks noChangeShapeType="1"/>
          </p:cNvSpPr>
          <p:nvPr/>
        </p:nvSpPr>
        <p:spPr bwMode="auto">
          <a:xfrm>
            <a:off x="3492321" y="3159125"/>
            <a:ext cx="2209800" cy="0"/>
          </a:xfrm>
          <a:prstGeom prst="line">
            <a:avLst/>
          </a:prstGeom>
          <a:noFill/>
          <a:ln w="152400">
            <a:solidFill>
              <a:schemeClr val="tx1"/>
            </a:solidFill>
            <a:round/>
            <a:headEnd/>
            <a:tailEnd/>
          </a:ln>
        </p:spPr>
        <p:txBody>
          <a:bodyPr/>
          <a:lstStyle/>
          <a:p>
            <a:endParaRPr lang="en-US"/>
          </a:p>
        </p:txBody>
      </p:sp>
      <p:sp>
        <p:nvSpPr>
          <p:cNvPr id="16" name="Line 6">
            <a:extLst>
              <a:ext uri="{FF2B5EF4-FFF2-40B4-BE49-F238E27FC236}">
                <a16:creationId xmlns:a16="http://schemas.microsoft.com/office/drawing/2014/main" id="{2162FC28-D479-481F-A81D-FEDEE1FEA6D6}"/>
              </a:ext>
            </a:extLst>
          </p:cNvPr>
          <p:cNvSpPr>
            <a:spLocks noChangeShapeType="1"/>
          </p:cNvSpPr>
          <p:nvPr/>
        </p:nvSpPr>
        <p:spPr bwMode="auto">
          <a:xfrm>
            <a:off x="4787721" y="3159125"/>
            <a:ext cx="2393950" cy="0"/>
          </a:xfrm>
          <a:prstGeom prst="line">
            <a:avLst/>
          </a:prstGeom>
          <a:noFill/>
          <a:ln w="228600">
            <a:solidFill>
              <a:schemeClr val="tx1"/>
            </a:solidFill>
            <a:round/>
            <a:headEnd/>
            <a:tailEnd/>
          </a:ln>
        </p:spPr>
        <p:txBody>
          <a:bodyPr/>
          <a:lstStyle/>
          <a:p>
            <a:endParaRPr lang="en-US"/>
          </a:p>
        </p:txBody>
      </p:sp>
      <p:sp>
        <p:nvSpPr>
          <p:cNvPr id="17" name="Rectangle 14">
            <a:extLst>
              <a:ext uri="{FF2B5EF4-FFF2-40B4-BE49-F238E27FC236}">
                <a16:creationId xmlns:a16="http://schemas.microsoft.com/office/drawing/2014/main" id="{3D558B0E-E65E-47C6-BA57-668B60F1857F}"/>
              </a:ext>
            </a:extLst>
          </p:cNvPr>
          <p:cNvSpPr>
            <a:spLocks noChangeArrowheads="1"/>
          </p:cNvSpPr>
          <p:nvPr/>
        </p:nvSpPr>
        <p:spPr bwMode="auto">
          <a:xfrm>
            <a:off x="6235521" y="2971801"/>
            <a:ext cx="1676400" cy="339724"/>
          </a:xfrm>
          <a:prstGeom prst="rect">
            <a:avLst/>
          </a:prstGeom>
          <a:solidFill>
            <a:schemeClr val="tx1"/>
          </a:solidFill>
          <a:ln w="9525" algn="ctr">
            <a:solidFill>
              <a:schemeClr val="tx1"/>
            </a:solidFill>
            <a:round/>
            <a:headEnd/>
            <a:tailEnd/>
          </a:ln>
        </p:spPr>
        <p:txBody>
          <a:bodyPr/>
          <a:lstStyle/>
          <a:p>
            <a:endParaRPr lang="en-US"/>
          </a:p>
        </p:txBody>
      </p:sp>
    </p:spTree>
    <p:extLst>
      <p:ext uri="{BB962C8B-B14F-4D97-AF65-F5344CB8AC3E}">
        <p14:creationId xmlns:p14="http://schemas.microsoft.com/office/powerpoint/2010/main" val="968865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Users\llun\Desktop\fire-engine-ladder-full.jpg">
            <a:extLst>
              <a:ext uri="{FF2B5EF4-FFF2-40B4-BE49-F238E27FC236}">
                <a16:creationId xmlns:a16="http://schemas.microsoft.com/office/drawing/2014/main" id="{11841D8C-F152-4001-97B8-F8E5F18AC7FA}"/>
              </a:ext>
            </a:extLst>
          </p:cNvPr>
          <p:cNvPicPr>
            <a:picLocks noChangeAspect="1" noChangeArrowheads="1"/>
          </p:cNvPicPr>
          <p:nvPr/>
        </p:nvPicPr>
        <p:blipFill rotWithShape="1">
          <a:blip r:embed="rId3" cstate="print"/>
          <a:srcRect t="3310" r="4589" b="1070"/>
          <a:stretch/>
        </p:blipFill>
        <p:spPr bwMode="auto">
          <a:xfrm>
            <a:off x="5029200" y="2743200"/>
            <a:ext cx="3899280" cy="2957505"/>
          </a:xfrm>
          <a:prstGeom prst="rect">
            <a:avLst/>
          </a:prstGeom>
          <a:ln>
            <a:noFill/>
          </a:ln>
          <a:effectLst>
            <a:outerShdw blurRad="190500" algn="tl" rotWithShape="0">
              <a:srgbClr val="000000">
                <a:alpha val="70000"/>
              </a:srgbClr>
            </a:outerShdw>
          </a:effectLst>
        </p:spPr>
      </p:pic>
      <p:pic>
        <p:nvPicPr>
          <p:cNvPr id="19" name="Picture 18" descr="A lot of smoke around it&#10;&#10;Description automatically generated">
            <a:extLst>
              <a:ext uri="{FF2B5EF4-FFF2-40B4-BE49-F238E27FC236}">
                <a16:creationId xmlns:a16="http://schemas.microsoft.com/office/drawing/2014/main" id="{FC5E7969-3333-40F3-939B-1C7FE71C6E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6" r="17249"/>
          <a:stretch/>
        </p:blipFill>
        <p:spPr>
          <a:xfrm>
            <a:off x="215520" y="2743200"/>
            <a:ext cx="4402920" cy="2957505"/>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24EAA64E-F2E7-4E33-B03E-C217FEDC97A3}"/>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Aerial Flow</a:t>
            </a:r>
          </a:p>
        </p:txBody>
      </p:sp>
      <p:sp>
        <p:nvSpPr>
          <p:cNvPr id="17" name="Oval 16">
            <a:extLst>
              <a:ext uri="{FF2B5EF4-FFF2-40B4-BE49-F238E27FC236}">
                <a16:creationId xmlns:a16="http://schemas.microsoft.com/office/drawing/2014/main" id="{F0F75668-480B-436B-86C0-A490006E2374}"/>
              </a:ext>
            </a:extLst>
          </p:cNvPr>
          <p:cNvSpPr/>
          <p:nvPr/>
        </p:nvSpPr>
        <p:spPr>
          <a:xfrm>
            <a:off x="4419600" y="4114804"/>
            <a:ext cx="757923" cy="759925"/>
          </a:xfrm>
          <a:prstGeom prst="ellipse">
            <a:avLst/>
          </a:prstGeom>
          <a:solidFill>
            <a:schemeClr val="bg1"/>
          </a:solidFill>
          <a:ln w="57150">
            <a:solidFill>
              <a:srgbClr val="C412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F3EB7976-BB8D-49A3-8CDA-A14A597BE297}"/>
              </a:ext>
            </a:extLst>
          </p:cNvPr>
          <p:cNvSpPr txBox="1">
            <a:spLocks/>
          </p:cNvSpPr>
          <p:nvPr/>
        </p:nvSpPr>
        <p:spPr>
          <a:xfrm>
            <a:off x="371573" y="1138249"/>
            <a:ext cx="8686800" cy="1397561"/>
          </a:xfrm>
          <a:prstGeom prst="rect">
            <a:avLst/>
          </a:prstGeom>
        </p:spPr>
        <p:txBody>
          <a:bodyPr>
            <a:no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400"/>
              </a:spcAft>
            </a:pPr>
            <a:r>
              <a:rPr lang="en-US" sz="2100" dirty="0"/>
              <a:t> </a:t>
            </a:r>
            <a:r>
              <a:rPr lang="en-US" altLang="zh-CN" sz="2100" dirty="0"/>
              <a:t>Truck Feature: </a:t>
            </a:r>
            <a:r>
              <a:rPr lang="en-US" altLang="zh-CN" sz="2100" b="1" dirty="0"/>
              <a:t>Minimize flow re-direction </a:t>
            </a:r>
          </a:p>
          <a:p>
            <a:pPr>
              <a:lnSpc>
                <a:spcPct val="100000"/>
              </a:lnSpc>
              <a:spcAft>
                <a:spcPts val="400"/>
              </a:spcAft>
              <a:buFont typeface="Wingdings" panose="05000000000000000000" pitchFamily="2" charset="2"/>
              <a:buChar char="à"/>
            </a:pPr>
            <a:r>
              <a:rPr lang="en-US" altLang="zh-CN" sz="2100" dirty="0">
                <a:sym typeface="Wingdings" pitchFamily="2" charset="2"/>
              </a:rPr>
              <a:t>Benefit and Value: More efficient and higher water flow. </a:t>
            </a:r>
          </a:p>
          <a:p>
            <a:pPr marL="2286000" lvl="5" indent="0">
              <a:lnSpc>
                <a:spcPct val="100000"/>
              </a:lnSpc>
              <a:spcAft>
                <a:spcPts val="400"/>
              </a:spcAft>
              <a:buNone/>
            </a:pPr>
            <a:r>
              <a:rPr lang="en-US" altLang="zh-CN" sz="2100" dirty="0">
                <a:latin typeface="Times New Roman" panose="02020603050405020304" pitchFamily="18" charset="0"/>
                <a:cs typeface="Times New Roman" panose="02020603050405020304" pitchFamily="18" charset="0"/>
                <a:sym typeface="Wingdings" pitchFamily="2" charset="2"/>
              </a:rPr>
              <a:t> Reduces friction loss. </a:t>
            </a:r>
            <a:endParaRPr lang="en-US" sz="21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0647EA4-83F1-480B-9666-29004B4E1B4C}"/>
              </a:ext>
            </a:extLst>
          </p:cNvPr>
          <p:cNvSpPr txBox="1"/>
          <p:nvPr/>
        </p:nvSpPr>
        <p:spPr>
          <a:xfrm>
            <a:off x="4495800" y="4265337"/>
            <a:ext cx="685800" cy="477054"/>
          </a:xfrm>
          <a:prstGeom prst="rect">
            <a:avLst/>
          </a:prstGeom>
          <a:noFill/>
        </p:spPr>
        <p:txBody>
          <a:bodyPr wrap="square" rtlCol="0">
            <a:spAutoFit/>
          </a:bodyPr>
          <a:lstStyle/>
          <a:p>
            <a:r>
              <a:rPr lang="en-US" sz="2500" b="1" dirty="0">
                <a:solidFill>
                  <a:srgbClr val="C00000"/>
                </a:solidFill>
                <a:latin typeface="Times New Roman" pitchFamily="18" charset="0"/>
                <a:cs typeface="Times New Roman" pitchFamily="18" charset="0"/>
              </a:rPr>
              <a:t>VS.</a:t>
            </a:r>
          </a:p>
        </p:txBody>
      </p:sp>
      <p:sp>
        <p:nvSpPr>
          <p:cNvPr id="7" name="TextBox 6">
            <a:extLst>
              <a:ext uri="{FF2B5EF4-FFF2-40B4-BE49-F238E27FC236}">
                <a16:creationId xmlns:a16="http://schemas.microsoft.com/office/drawing/2014/main" id="{5480F244-363A-4BA9-9712-F405F269A237}"/>
              </a:ext>
            </a:extLst>
          </p:cNvPr>
          <p:cNvSpPr txBox="1"/>
          <p:nvPr/>
        </p:nvSpPr>
        <p:spPr>
          <a:xfrm>
            <a:off x="457200" y="5741451"/>
            <a:ext cx="3886200" cy="369332"/>
          </a:xfrm>
          <a:prstGeom prst="rect">
            <a:avLst/>
          </a:prstGeom>
          <a:noFill/>
        </p:spPr>
        <p:txBody>
          <a:bodyPr wrap="square" rtlCol="0">
            <a:spAutoFit/>
          </a:bodyPr>
          <a:lstStyle/>
          <a:p>
            <a:r>
              <a:rPr lang="en-US" altLang="zh-CN" b="1" dirty="0" err="1">
                <a:latin typeface="Times New Roman" panose="02020603050405020304" pitchFamily="18" charset="0"/>
                <a:cs typeface="Times New Roman" panose="02020603050405020304" pitchFamily="18" charset="0"/>
              </a:rPr>
              <a:t>Sutphen’s</a:t>
            </a:r>
            <a:r>
              <a:rPr lang="en-US" altLang="zh-CN" b="1" dirty="0">
                <a:latin typeface="Times New Roman" panose="02020603050405020304" pitchFamily="18" charset="0"/>
                <a:cs typeface="Times New Roman" panose="02020603050405020304" pitchFamily="18" charset="0"/>
              </a:rPr>
              <a:t> Mid-Mount Aerial Ladder</a:t>
            </a: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92DB823-D058-4A82-B791-C631A4F1B081}"/>
              </a:ext>
            </a:extLst>
          </p:cNvPr>
          <p:cNvSpPr txBox="1"/>
          <p:nvPr/>
        </p:nvSpPr>
        <p:spPr>
          <a:xfrm>
            <a:off x="5410200" y="5838825"/>
            <a:ext cx="2895600"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Rear-Mount Aerial Ladder </a:t>
            </a:r>
            <a:endParaRPr lang="en-US" dirty="0">
              <a:latin typeface="Times New Roman" panose="02020603050405020304" pitchFamily="18" charset="0"/>
              <a:cs typeface="Times New Roman" panose="02020603050405020304" pitchFamily="18" charset="0"/>
            </a:endParaRPr>
          </a:p>
        </p:txBody>
      </p:sp>
      <p:sp>
        <p:nvSpPr>
          <p:cNvPr id="9" name="Left Arrow 20">
            <a:extLst>
              <a:ext uri="{FF2B5EF4-FFF2-40B4-BE49-F238E27FC236}">
                <a16:creationId xmlns:a16="http://schemas.microsoft.com/office/drawing/2014/main" id="{59449C0F-61E4-48EA-8C26-2B715FE9E9FA}"/>
              </a:ext>
            </a:extLst>
          </p:cNvPr>
          <p:cNvSpPr/>
          <p:nvPr/>
        </p:nvSpPr>
        <p:spPr>
          <a:xfrm rot="3570596">
            <a:off x="1160075" y="4699095"/>
            <a:ext cx="280858" cy="134912"/>
          </a:xfrm>
          <a:prstGeom prst="leftArrow">
            <a:avLst/>
          </a:prstGeom>
          <a:solidFill>
            <a:srgbClr val="0E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22">
            <a:extLst>
              <a:ext uri="{FF2B5EF4-FFF2-40B4-BE49-F238E27FC236}">
                <a16:creationId xmlns:a16="http://schemas.microsoft.com/office/drawing/2014/main" id="{E9C38D31-CFC4-4D6C-B5BF-DF256D106ECC}"/>
              </a:ext>
            </a:extLst>
          </p:cNvPr>
          <p:cNvSpPr/>
          <p:nvPr/>
        </p:nvSpPr>
        <p:spPr>
          <a:xfrm rot="2611025">
            <a:off x="1749462" y="3340822"/>
            <a:ext cx="146076" cy="1294215"/>
          </a:xfrm>
          <a:prstGeom prst="upArrow">
            <a:avLst/>
          </a:prstGeom>
          <a:solidFill>
            <a:srgbClr val="0E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23">
            <a:extLst>
              <a:ext uri="{FF2B5EF4-FFF2-40B4-BE49-F238E27FC236}">
                <a16:creationId xmlns:a16="http://schemas.microsoft.com/office/drawing/2014/main" id="{AA1E4F95-B5DB-449D-A00C-ED2CF730E574}"/>
              </a:ext>
            </a:extLst>
          </p:cNvPr>
          <p:cNvSpPr/>
          <p:nvPr/>
        </p:nvSpPr>
        <p:spPr>
          <a:xfrm>
            <a:off x="6400800" y="5334000"/>
            <a:ext cx="304800" cy="152400"/>
          </a:xfrm>
          <a:prstGeom prst="leftArrow">
            <a:avLst/>
          </a:prstGeom>
          <a:solidFill>
            <a:srgbClr val="0E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24">
            <a:extLst>
              <a:ext uri="{FF2B5EF4-FFF2-40B4-BE49-F238E27FC236}">
                <a16:creationId xmlns:a16="http://schemas.microsoft.com/office/drawing/2014/main" id="{C34A567D-A285-45F5-962D-47218B696A7D}"/>
              </a:ext>
            </a:extLst>
          </p:cNvPr>
          <p:cNvSpPr/>
          <p:nvPr/>
        </p:nvSpPr>
        <p:spPr>
          <a:xfrm>
            <a:off x="6248400" y="5105400"/>
            <a:ext cx="152400" cy="304800"/>
          </a:xfrm>
          <a:prstGeom prst="upArrow">
            <a:avLst/>
          </a:prstGeom>
          <a:solidFill>
            <a:srgbClr val="0E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25">
            <a:extLst>
              <a:ext uri="{FF2B5EF4-FFF2-40B4-BE49-F238E27FC236}">
                <a16:creationId xmlns:a16="http://schemas.microsoft.com/office/drawing/2014/main" id="{0489AA62-9752-4524-A0FB-369E72A2C1E1}"/>
              </a:ext>
            </a:extLst>
          </p:cNvPr>
          <p:cNvSpPr/>
          <p:nvPr/>
        </p:nvSpPr>
        <p:spPr>
          <a:xfrm>
            <a:off x="6400800" y="5029200"/>
            <a:ext cx="533400" cy="152400"/>
          </a:xfrm>
          <a:prstGeom prst="rightArrow">
            <a:avLst/>
          </a:prstGeom>
          <a:solidFill>
            <a:srgbClr val="0E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26">
            <a:extLst>
              <a:ext uri="{FF2B5EF4-FFF2-40B4-BE49-F238E27FC236}">
                <a16:creationId xmlns:a16="http://schemas.microsoft.com/office/drawing/2014/main" id="{D4FF7437-A50B-4BE2-ACF8-7E8EE9EA7A63}"/>
              </a:ext>
            </a:extLst>
          </p:cNvPr>
          <p:cNvSpPr/>
          <p:nvPr/>
        </p:nvSpPr>
        <p:spPr>
          <a:xfrm>
            <a:off x="7010400" y="5029200"/>
            <a:ext cx="1219200" cy="152400"/>
          </a:xfrm>
          <a:prstGeom prst="rightArrow">
            <a:avLst/>
          </a:prstGeom>
          <a:solidFill>
            <a:srgbClr val="0E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27">
            <a:extLst>
              <a:ext uri="{FF2B5EF4-FFF2-40B4-BE49-F238E27FC236}">
                <a16:creationId xmlns:a16="http://schemas.microsoft.com/office/drawing/2014/main" id="{D522D000-6806-425A-8933-7B5D2ABC7E67}"/>
              </a:ext>
            </a:extLst>
          </p:cNvPr>
          <p:cNvSpPr/>
          <p:nvPr/>
        </p:nvSpPr>
        <p:spPr>
          <a:xfrm>
            <a:off x="8153400" y="4724400"/>
            <a:ext cx="152400" cy="304800"/>
          </a:xfrm>
          <a:prstGeom prst="upArrow">
            <a:avLst/>
          </a:prstGeom>
          <a:solidFill>
            <a:srgbClr val="0E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28">
            <a:extLst>
              <a:ext uri="{FF2B5EF4-FFF2-40B4-BE49-F238E27FC236}">
                <a16:creationId xmlns:a16="http://schemas.microsoft.com/office/drawing/2014/main" id="{470A5EDF-9647-4569-86BD-7FF420B91720}"/>
              </a:ext>
            </a:extLst>
          </p:cNvPr>
          <p:cNvSpPr/>
          <p:nvPr/>
        </p:nvSpPr>
        <p:spPr>
          <a:xfrm rot="18505958">
            <a:off x="7260111" y="2864544"/>
            <a:ext cx="168131" cy="2234832"/>
          </a:xfrm>
          <a:prstGeom prst="upArrow">
            <a:avLst/>
          </a:prstGeom>
          <a:solidFill>
            <a:srgbClr val="0E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991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sut1890.jpg">
            <a:extLst>
              <a:ext uri="{FF2B5EF4-FFF2-40B4-BE49-F238E27FC236}">
                <a16:creationId xmlns:a16="http://schemas.microsoft.com/office/drawing/2014/main" id="{6A692A57-0C74-4A8F-8DB0-0F45F0221817}"/>
              </a:ext>
            </a:extLst>
          </p:cNvPr>
          <p:cNvPicPr>
            <a:picLocks noChangeAspect="1" noChangeArrowheads="1"/>
          </p:cNvPicPr>
          <p:nvPr/>
        </p:nvPicPr>
        <p:blipFill>
          <a:blip r:embed="rId3" cstate="print"/>
          <a:stretch>
            <a:fillRect/>
          </a:stretch>
        </p:blipFill>
        <p:spPr bwMode="auto">
          <a:xfrm>
            <a:off x="79374" y="1623901"/>
            <a:ext cx="4038600" cy="3058485"/>
          </a:xfrm>
          <a:prstGeom prst="rect">
            <a:avLst/>
          </a:prstGeom>
          <a:ln>
            <a:noFill/>
          </a:ln>
          <a:effectLst>
            <a:softEdge rad="112500"/>
          </a:effectLst>
        </p:spPr>
      </p:pic>
      <p:pic>
        <p:nvPicPr>
          <p:cNvPr id="16389" name="Picture 2">
            <a:extLst>
              <a:ext uri="{FF2B5EF4-FFF2-40B4-BE49-F238E27FC236}">
                <a16:creationId xmlns:a16="http://schemas.microsoft.com/office/drawing/2014/main" id="{2C4CF112-5C7C-4E7E-B9E5-7D0F96F75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5763" y="1090613"/>
            <a:ext cx="3338512" cy="426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88E2A414-CBBA-4F09-B789-B8609167D3B7}"/>
              </a:ext>
            </a:extLst>
          </p:cNvPr>
          <p:cNvCxnSpPr/>
          <p:nvPr/>
        </p:nvCxnSpPr>
        <p:spPr>
          <a:xfrm>
            <a:off x="1295400" y="1524000"/>
            <a:ext cx="381000" cy="1120775"/>
          </a:xfrm>
          <a:prstGeom prst="straightConnector1">
            <a:avLst/>
          </a:prstGeom>
          <a:ln>
            <a:solidFill>
              <a:srgbClr val="EA0000"/>
            </a:solidFill>
            <a:tailEnd type="arrow"/>
          </a:ln>
        </p:spPr>
        <p:style>
          <a:lnRef idx="3">
            <a:schemeClr val="accent2"/>
          </a:lnRef>
          <a:fillRef idx="0">
            <a:schemeClr val="accent2"/>
          </a:fillRef>
          <a:effectRef idx="2">
            <a:schemeClr val="accent2"/>
          </a:effectRef>
          <a:fontRef idx="minor">
            <a:schemeClr val="tx1"/>
          </a:fontRef>
        </p:style>
      </p:cxnSp>
      <p:sp>
        <p:nvSpPr>
          <p:cNvPr id="16391" name="TextBox 13">
            <a:extLst>
              <a:ext uri="{FF2B5EF4-FFF2-40B4-BE49-F238E27FC236}">
                <a16:creationId xmlns:a16="http://schemas.microsoft.com/office/drawing/2014/main" id="{2082E7B4-4242-4055-8035-807D5A8E19BC}"/>
              </a:ext>
            </a:extLst>
          </p:cNvPr>
          <p:cNvSpPr txBox="1">
            <a:spLocks noChangeArrowheads="1"/>
          </p:cNvSpPr>
          <p:nvPr/>
        </p:nvSpPr>
        <p:spPr bwMode="auto">
          <a:xfrm>
            <a:off x="79375" y="1166813"/>
            <a:ext cx="419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1890</a:t>
            </a:r>
            <a:r>
              <a:rPr kumimoji="0" lang="zh-CN" altLang="en-US" sz="1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C.H Sutphen founded Sutphen Corporation </a:t>
            </a:r>
          </a:p>
        </p:txBody>
      </p:sp>
      <p:sp>
        <p:nvSpPr>
          <p:cNvPr id="11" name="Rectangle 10">
            <a:extLst>
              <a:ext uri="{FF2B5EF4-FFF2-40B4-BE49-F238E27FC236}">
                <a16:creationId xmlns:a16="http://schemas.microsoft.com/office/drawing/2014/main" id="{518D4547-362F-461A-8C63-D6624B32E4FC}"/>
              </a:ext>
            </a:extLst>
          </p:cNvPr>
          <p:cNvSpPr/>
          <p:nvPr/>
        </p:nvSpPr>
        <p:spPr>
          <a:xfrm>
            <a:off x="117475" y="4457700"/>
            <a:ext cx="3921125" cy="534988"/>
          </a:xfrm>
          <a:prstGeom prst="rect">
            <a:avLst/>
          </a:prstGeom>
          <a:solidFill>
            <a:srgbClr val="C00000">
              <a:alpha val="8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4" name="Text Box 4">
            <a:extLst>
              <a:ext uri="{FF2B5EF4-FFF2-40B4-BE49-F238E27FC236}">
                <a16:creationId xmlns:a16="http://schemas.microsoft.com/office/drawing/2014/main" id="{7E03EF83-0B7C-45CB-BF4C-DA371C5436C8}"/>
              </a:ext>
            </a:extLst>
          </p:cNvPr>
          <p:cNvSpPr txBox="1">
            <a:spLocks noChangeArrowheads="1"/>
          </p:cNvSpPr>
          <p:nvPr/>
        </p:nvSpPr>
        <p:spPr bwMode="auto">
          <a:xfrm>
            <a:off x="381000" y="4403725"/>
            <a:ext cx="35052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1923</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 Sutphen and steam powered fire truck</a:t>
            </a:r>
          </a:p>
        </p:txBody>
      </p:sp>
      <p:sp>
        <p:nvSpPr>
          <p:cNvPr id="13" name="Rectangle 12">
            <a:extLst>
              <a:ext uri="{FF2B5EF4-FFF2-40B4-BE49-F238E27FC236}">
                <a16:creationId xmlns:a16="http://schemas.microsoft.com/office/drawing/2014/main" id="{35EBFB33-BA4B-480B-A94C-C796DFA645C7}"/>
              </a:ext>
            </a:extLst>
          </p:cNvPr>
          <p:cNvSpPr/>
          <p:nvPr/>
        </p:nvSpPr>
        <p:spPr>
          <a:xfrm>
            <a:off x="7499350" y="2462213"/>
            <a:ext cx="1568450" cy="1587500"/>
          </a:xfrm>
          <a:prstGeom prst="rect">
            <a:avLst/>
          </a:prstGeom>
          <a:solidFill>
            <a:srgbClr val="C00000">
              <a:alpha val="78824"/>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6" name="TextBox 10">
            <a:extLst>
              <a:ext uri="{FF2B5EF4-FFF2-40B4-BE49-F238E27FC236}">
                <a16:creationId xmlns:a16="http://schemas.microsoft.com/office/drawing/2014/main" id="{D59CF2C5-4097-4AA4-B933-08414DAF2903}"/>
              </a:ext>
            </a:extLst>
          </p:cNvPr>
          <p:cNvSpPr txBox="1">
            <a:spLocks noChangeArrowheads="1"/>
          </p:cNvSpPr>
          <p:nvPr/>
        </p:nvSpPr>
        <p:spPr bwMode="auto">
          <a:xfrm>
            <a:off x="7421563" y="2555875"/>
            <a:ext cx="17049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From Left to Right:</a:t>
            </a:r>
          </a:p>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en-US" altLang="en-US" sz="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Thomas Sutphen</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Robert Sutphen</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Harry Sutphen</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C.H. Sutphen</a:t>
            </a:r>
          </a:p>
        </p:txBody>
      </p:sp>
      <p:sp>
        <p:nvSpPr>
          <p:cNvPr id="14" name="Rectangle 2">
            <a:extLst>
              <a:ext uri="{FF2B5EF4-FFF2-40B4-BE49-F238E27FC236}">
                <a16:creationId xmlns:a16="http://schemas.microsoft.com/office/drawing/2014/main" id="{9EAE0CEE-1DE5-4EE2-B09E-9B6D45157BEB}"/>
              </a:ext>
            </a:extLst>
          </p:cNvPr>
          <p:cNvSpPr>
            <a:spLocks noChangeArrowheads="1"/>
          </p:cNvSpPr>
          <p:nvPr/>
        </p:nvSpPr>
        <p:spPr bwMode="auto">
          <a:xfrm>
            <a:off x="69850" y="5400675"/>
            <a:ext cx="9075738"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10000"/>
              </a:lnSpc>
              <a:spcBef>
                <a:spcPct val="0"/>
              </a:spcBef>
              <a:spcAft>
                <a:spcPct val="0"/>
              </a:spcAft>
              <a:buClrTx/>
              <a:buSzTx/>
              <a:buFont typeface="Wingdings" panose="05000000000000000000" pitchFamily="2" charset="2"/>
              <a:buChar char="§"/>
              <a:tabLst/>
              <a:defRPr/>
            </a:pPr>
            <a:r>
              <a:rPr kumimoji="0" lang="es-ES" altLang="zh-CN" sz="15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5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First Generation </a:t>
            </a:r>
            <a:r>
              <a:rPr kumimoji="0" lang="es-E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C.H Sutphen </a:t>
            </a:r>
            <a:r>
              <a:rPr kumimoji="0" lang="en-U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founded Sutphen Corporation in 1890.</a:t>
            </a:r>
            <a:endParaRPr kumimoji="0" lang="es-E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10000"/>
              </a:lnSpc>
              <a:spcBef>
                <a:spcPct val="0"/>
              </a:spcBef>
              <a:spcAft>
                <a:spcPct val="0"/>
              </a:spcAft>
              <a:buClrTx/>
              <a:buSzTx/>
              <a:buFont typeface="Wingdings" panose="05000000000000000000" pitchFamily="2" charset="2"/>
              <a:buChar char="§"/>
              <a:tabLst/>
              <a:defRPr/>
            </a:pPr>
            <a:r>
              <a:rPr kumimoji="0" lang="es-ES" altLang="zh-CN" sz="15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5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Second Generation</a:t>
            </a:r>
            <a:r>
              <a:rPr kumimoji="0" lang="es-ES" altLang="zh-CN" sz="15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s-E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C.H </a:t>
            </a:r>
            <a:r>
              <a:rPr kumimoji="0" lang="en-US" altLang="zh-CN" sz="15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Sutphen’s</a:t>
            </a:r>
            <a:r>
              <a:rPr kumimoji="0" lang="en-U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son</a:t>
            </a:r>
            <a:r>
              <a:rPr kumimoji="0" lang="zh-CN"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s-E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Harry Sutphen, </a:t>
            </a:r>
            <a:r>
              <a:rPr kumimoji="0" lang="es-ES" altLang="zh-CN" sz="15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managed</a:t>
            </a:r>
            <a:r>
              <a:rPr kumimoji="0" lang="es-E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s-ES" altLang="zh-CN" sz="15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a:t>
            </a:r>
            <a:r>
              <a:rPr kumimoji="0" lang="es-E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Company </a:t>
            </a:r>
            <a:r>
              <a:rPr kumimoji="0" lang="es-ES" altLang="zh-CN" sz="15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from</a:t>
            </a:r>
            <a:r>
              <a:rPr kumimoji="0" lang="es-E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1931 </a:t>
            </a:r>
            <a:r>
              <a:rPr kumimoji="0" lang="es-ES" altLang="zh-CN" sz="15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to</a:t>
            </a:r>
            <a:r>
              <a:rPr kumimoji="0" lang="es-E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1960.</a:t>
            </a:r>
          </a:p>
          <a:p>
            <a:pPr marL="0" marR="0" lvl="0" indent="0" algn="l" defTabSz="914400" rtl="0" eaLnBrk="0" fontAlgn="base" latinLnBrk="0" hangingPunct="0">
              <a:lnSpc>
                <a:spcPct val="110000"/>
              </a:lnSpc>
              <a:spcBef>
                <a:spcPct val="0"/>
              </a:spcBef>
              <a:spcAft>
                <a:spcPct val="0"/>
              </a:spcAft>
              <a:buClrTx/>
              <a:buSzTx/>
              <a:buFont typeface="Wingdings" panose="05000000000000000000" pitchFamily="2" charset="2"/>
              <a:buChar char="§"/>
              <a:tabLst/>
              <a:defRPr/>
            </a:pPr>
            <a:r>
              <a:rPr kumimoji="0" lang="zh-CN" altLang="en-US" sz="15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5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Third Generation </a:t>
            </a:r>
            <a:r>
              <a:rPr kumimoji="0" lang="en-U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C.H’s grandsons, Tom and bob Sutphen jointly managed the company from 1940s to 1970s.</a:t>
            </a:r>
          </a:p>
          <a:p>
            <a:pPr marL="0" marR="0" lvl="0" indent="0" algn="l" defTabSz="914400" rtl="0" eaLnBrk="0" fontAlgn="base" latinLnBrk="0" hangingPunct="0">
              <a:lnSpc>
                <a:spcPct val="110000"/>
              </a:lnSpc>
              <a:spcBef>
                <a:spcPct val="0"/>
              </a:spcBef>
              <a:spcAft>
                <a:spcPct val="0"/>
              </a:spcAft>
              <a:buClrTx/>
              <a:buSzTx/>
              <a:buFont typeface="Wingdings" panose="05000000000000000000" pitchFamily="2" charset="2"/>
              <a:buChar char="§"/>
              <a:tabLst/>
              <a:defRPr/>
            </a:pPr>
            <a:r>
              <a:rPr kumimoji="0" lang="en-US" altLang="zh-CN" sz="15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Fourth Generation </a:t>
            </a:r>
            <a:r>
              <a:rPr kumimoji="0" lang="en-U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–Tom’s daughter, Julie Sutphen Phelps, and Bob’s son, Drew Sutphen, who are currently leading the company since the 1970s.  </a:t>
            </a:r>
            <a:endParaRPr kumimoji="0" lang="en-US"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Title 1">
            <a:extLst>
              <a:ext uri="{FF2B5EF4-FFF2-40B4-BE49-F238E27FC236}">
                <a16:creationId xmlns:a16="http://schemas.microsoft.com/office/drawing/2014/main" id="{7EBD7460-8A18-43D0-B748-E4E74EB1CB92}"/>
              </a:ext>
            </a:extLst>
          </p:cNvPr>
          <p:cNvSpPr txBox="1">
            <a:spLocks/>
          </p:cNvSpPr>
          <p:nvPr/>
        </p:nvSpPr>
        <p:spPr bwMode="auto">
          <a:xfrm>
            <a:off x="228604" y="331249"/>
            <a:ext cx="6857999" cy="5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altLang="en-US" sz="3200" dirty="0"/>
              <a:t>Our Company History</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Users\llun\Desktop\fire-engine-ladder-full.jpg">
            <a:extLst>
              <a:ext uri="{FF2B5EF4-FFF2-40B4-BE49-F238E27FC236}">
                <a16:creationId xmlns:a16="http://schemas.microsoft.com/office/drawing/2014/main" id="{A1628EDE-7199-4025-A0B7-B4F834E7BB1B}"/>
              </a:ext>
            </a:extLst>
          </p:cNvPr>
          <p:cNvPicPr>
            <a:picLocks noChangeAspect="1" noChangeArrowheads="1"/>
          </p:cNvPicPr>
          <p:nvPr/>
        </p:nvPicPr>
        <p:blipFill rotWithShape="1">
          <a:blip r:embed="rId3" cstate="print"/>
          <a:srcRect t="3310" r="4589" b="1070"/>
          <a:stretch/>
        </p:blipFill>
        <p:spPr bwMode="auto">
          <a:xfrm>
            <a:off x="5029200" y="2743200"/>
            <a:ext cx="3899280" cy="2957505"/>
          </a:xfrm>
          <a:prstGeom prst="rect">
            <a:avLst/>
          </a:prstGeom>
          <a:ln>
            <a:noFill/>
          </a:ln>
          <a:effectLst>
            <a:outerShdw blurRad="190500" algn="tl" rotWithShape="0">
              <a:srgbClr val="000000">
                <a:alpha val="70000"/>
              </a:srgbClr>
            </a:outerShdw>
          </a:effectLst>
        </p:spPr>
      </p:pic>
      <p:pic>
        <p:nvPicPr>
          <p:cNvPr id="22" name="Picture 21" descr="A fire truck parked in a parking lot&#10;&#10;Description automatically generated">
            <a:extLst>
              <a:ext uri="{FF2B5EF4-FFF2-40B4-BE49-F238E27FC236}">
                <a16:creationId xmlns:a16="http://schemas.microsoft.com/office/drawing/2014/main" id="{F6C1A246-6D94-43F6-954D-2278D7DB12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400"/>
          <a:stretch/>
        </p:blipFill>
        <p:spPr>
          <a:xfrm>
            <a:off x="228600" y="2740603"/>
            <a:ext cx="4388381" cy="2960102"/>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24EAA64E-F2E7-4E33-B03E-C217FEDC97A3}"/>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Centralized Stabilizer System</a:t>
            </a:r>
          </a:p>
        </p:txBody>
      </p:sp>
      <p:sp>
        <p:nvSpPr>
          <p:cNvPr id="5" name="Content Placeholder 2">
            <a:extLst>
              <a:ext uri="{FF2B5EF4-FFF2-40B4-BE49-F238E27FC236}">
                <a16:creationId xmlns:a16="http://schemas.microsoft.com/office/drawing/2014/main" id="{F3EB7976-BB8D-49A3-8CDA-A14A597BE297}"/>
              </a:ext>
            </a:extLst>
          </p:cNvPr>
          <p:cNvSpPr txBox="1">
            <a:spLocks/>
          </p:cNvSpPr>
          <p:nvPr/>
        </p:nvSpPr>
        <p:spPr>
          <a:xfrm>
            <a:off x="371573" y="1138249"/>
            <a:ext cx="8686800" cy="1397561"/>
          </a:xfrm>
          <a:prstGeom prst="rect">
            <a:avLst/>
          </a:prstGeom>
        </p:spPr>
        <p:txBody>
          <a:bodyPr>
            <a:no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CN" sz="2000" dirty="0"/>
              <a:t>Truck Feature:  </a:t>
            </a:r>
            <a:r>
              <a:rPr lang="en-US" altLang="zh-CN" sz="2000" b="1" dirty="0"/>
              <a:t>One sets of stabilizer/outriggers</a:t>
            </a:r>
            <a:r>
              <a:rPr lang="en-US" altLang="zh-CN" sz="2000" dirty="0"/>
              <a:t> in the center of the truck </a:t>
            </a:r>
          </a:p>
          <a:p>
            <a:pPr>
              <a:lnSpc>
                <a:spcPct val="100000"/>
              </a:lnSpc>
              <a:buNone/>
            </a:pPr>
            <a:r>
              <a:rPr lang="en-US" sz="2000" dirty="0">
                <a:sym typeface="Wingdings" pitchFamily="2" charset="2"/>
              </a:rPr>
              <a:t></a:t>
            </a:r>
            <a:r>
              <a:rPr lang="zh-CN" altLang="en-US" sz="2000" dirty="0">
                <a:sym typeface="Wingdings" pitchFamily="2" charset="2"/>
              </a:rPr>
              <a:t> </a:t>
            </a:r>
            <a:r>
              <a:rPr lang="en-US" altLang="zh-CN" sz="2000" dirty="0">
                <a:sym typeface="Wingdings" pitchFamily="2" charset="2"/>
              </a:rPr>
              <a:t>Benefit and Value: Easy to set up on scene in confined space. Setup time less than 45 seconds starting at the driver’s seat.</a:t>
            </a:r>
            <a:endParaRPr lang="en-US" sz="2000" dirty="0"/>
          </a:p>
        </p:txBody>
      </p:sp>
      <p:sp>
        <p:nvSpPr>
          <p:cNvPr id="17" name="Oval 16">
            <a:extLst>
              <a:ext uri="{FF2B5EF4-FFF2-40B4-BE49-F238E27FC236}">
                <a16:creationId xmlns:a16="http://schemas.microsoft.com/office/drawing/2014/main" id="{F0F75668-480B-436B-86C0-A490006E2374}"/>
              </a:ext>
            </a:extLst>
          </p:cNvPr>
          <p:cNvSpPr/>
          <p:nvPr/>
        </p:nvSpPr>
        <p:spPr>
          <a:xfrm>
            <a:off x="4423677" y="4114804"/>
            <a:ext cx="757923" cy="759925"/>
          </a:xfrm>
          <a:prstGeom prst="ellipse">
            <a:avLst/>
          </a:prstGeom>
          <a:solidFill>
            <a:schemeClr val="bg1"/>
          </a:solidFill>
          <a:ln w="57150">
            <a:solidFill>
              <a:srgbClr val="C412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0647EA4-83F1-480B-9666-29004B4E1B4C}"/>
              </a:ext>
            </a:extLst>
          </p:cNvPr>
          <p:cNvSpPr txBox="1"/>
          <p:nvPr/>
        </p:nvSpPr>
        <p:spPr>
          <a:xfrm>
            <a:off x="4495800" y="4265337"/>
            <a:ext cx="685800" cy="477054"/>
          </a:xfrm>
          <a:prstGeom prst="rect">
            <a:avLst/>
          </a:prstGeom>
          <a:noFill/>
        </p:spPr>
        <p:txBody>
          <a:bodyPr wrap="square" rtlCol="0">
            <a:spAutoFit/>
          </a:bodyPr>
          <a:lstStyle/>
          <a:p>
            <a:r>
              <a:rPr lang="en-US" sz="2500" b="1" dirty="0">
                <a:solidFill>
                  <a:srgbClr val="C00000"/>
                </a:solidFill>
                <a:latin typeface="Times New Roman" pitchFamily="18" charset="0"/>
                <a:cs typeface="Times New Roman" pitchFamily="18" charset="0"/>
              </a:rPr>
              <a:t>VS.</a:t>
            </a:r>
          </a:p>
        </p:txBody>
      </p:sp>
      <p:sp>
        <p:nvSpPr>
          <p:cNvPr id="7" name="TextBox 6">
            <a:extLst>
              <a:ext uri="{FF2B5EF4-FFF2-40B4-BE49-F238E27FC236}">
                <a16:creationId xmlns:a16="http://schemas.microsoft.com/office/drawing/2014/main" id="{5480F244-363A-4BA9-9712-F405F269A237}"/>
              </a:ext>
            </a:extLst>
          </p:cNvPr>
          <p:cNvSpPr txBox="1"/>
          <p:nvPr/>
        </p:nvSpPr>
        <p:spPr>
          <a:xfrm>
            <a:off x="457200" y="5741451"/>
            <a:ext cx="3886200" cy="369332"/>
          </a:xfrm>
          <a:prstGeom prst="rect">
            <a:avLst/>
          </a:prstGeom>
          <a:noFill/>
        </p:spPr>
        <p:txBody>
          <a:bodyPr wrap="square" rtlCol="0">
            <a:spAutoFit/>
          </a:bodyPr>
          <a:lstStyle/>
          <a:p>
            <a:r>
              <a:rPr lang="en-US" altLang="zh-CN" b="1" dirty="0" err="1">
                <a:latin typeface="Times New Roman" panose="02020603050405020304" pitchFamily="18" charset="0"/>
                <a:cs typeface="Times New Roman" panose="02020603050405020304" pitchFamily="18" charset="0"/>
              </a:rPr>
              <a:t>Sutphen’s</a:t>
            </a:r>
            <a:r>
              <a:rPr lang="en-US" altLang="zh-CN" b="1" dirty="0">
                <a:latin typeface="Times New Roman" panose="02020603050405020304" pitchFamily="18" charset="0"/>
                <a:cs typeface="Times New Roman" panose="02020603050405020304" pitchFamily="18" charset="0"/>
              </a:rPr>
              <a:t> Mid-Mount Aerial Ladder</a:t>
            </a: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92DB823-D058-4A82-B791-C631A4F1B081}"/>
              </a:ext>
            </a:extLst>
          </p:cNvPr>
          <p:cNvSpPr txBox="1"/>
          <p:nvPr/>
        </p:nvSpPr>
        <p:spPr>
          <a:xfrm>
            <a:off x="5410200" y="5838825"/>
            <a:ext cx="2895600"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Rear-Mount Aerial Ladder </a:t>
            </a:r>
            <a:endParaRPr lang="en-US" dirty="0">
              <a:latin typeface="Times New Roman" panose="02020603050405020304" pitchFamily="18" charset="0"/>
              <a:cs typeface="Times New Roman" panose="02020603050405020304" pitchFamily="18" charset="0"/>
            </a:endParaRPr>
          </a:p>
        </p:txBody>
      </p:sp>
      <p:sp>
        <p:nvSpPr>
          <p:cNvPr id="18" name="Donut 1">
            <a:extLst>
              <a:ext uri="{FF2B5EF4-FFF2-40B4-BE49-F238E27FC236}">
                <a16:creationId xmlns:a16="http://schemas.microsoft.com/office/drawing/2014/main" id="{E14AAFE4-C01B-484C-9BB6-B4256197D1A1}"/>
              </a:ext>
            </a:extLst>
          </p:cNvPr>
          <p:cNvSpPr/>
          <p:nvPr/>
        </p:nvSpPr>
        <p:spPr>
          <a:xfrm>
            <a:off x="2895810" y="4568468"/>
            <a:ext cx="1225105" cy="1070331"/>
          </a:xfrm>
          <a:prstGeom prst="donut">
            <a:avLst>
              <a:gd name="adj" fmla="val 0"/>
            </a:avLst>
          </a:prstGeom>
          <a:ln w="57150">
            <a:solidFill>
              <a:srgbClr val="0CE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Donut 4">
            <a:extLst>
              <a:ext uri="{FF2B5EF4-FFF2-40B4-BE49-F238E27FC236}">
                <a16:creationId xmlns:a16="http://schemas.microsoft.com/office/drawing/2014/main" id="{2921DAAD-84A4-45A9-A189-98B57002D776}"/>
              </a:ext>
            </a:extLst>
          </p:cNvPr>
          <p:cNvSpPr/>
          <p:nvPr/>
        </p:nvSpPr>
        <p:spPr>
          <a:xfrm rot="5240982">
            <a:off x="6386504" y="4906163"/>
            <a:ext cx="765508" cy="868363"/>
          </a:xfrm>
          <a:prstGeom prst="donut">
            <a:avLst>
              <a:gd name="adj" fmla="val 2628"/>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Donut 13">
            <a:extLst>
              <a:ext uri="{FF2B5EF4-FFF2-40B4-BE49-F238E27FC236}">
                <a16:creationId xmlns:a16="http://schemas.microsoft.com/office/drawing/2014/main" id="{C00FAAC7-71FF-49C3-AF2D-BD29694BA376}"/>
              </a:ext>
            </a:extLst>
          </p:cNvPr>
          <p:cNvSpPr/>
          <p:nvPr/>
        </p:nvSpPr>
        <p:spPr>
          <a:xfrm rot="5240982">
            <a:off x="8059018" y="4893701"/>
            <a:ext cx="787828" cy="868363"/>
          </a:xfrm>
          <a:prstGeom prst="donut">
            <a:avLst>
              <a:gd name="adj" fmla="val 2628"/>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252763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6142-B34A-4CA4-9D88-C5F57A8D40B6}"/>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SPH100 Water Tank Configurations</a:t>
            </a:r>
          </a:p>
        </p:txBody>
      </p:sp>
      <p:pic>
        <p:nvPicPr>
          <p:cNvPr id="18" name="Picture 2">
            <a:extLst>
              <a:ext uri="{FF2B5EF4-FFF2-40B4-BE49-F238E27FC236}">
                <a16:creationId xmlns:a16="http://schemas.microsoft.com/office/drawing/2014/main" id="{1BDEB6B4-B344-41C3-9B97-466EA793F9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412"/>
          <a:stretch/>
        </p:blipFill>
        <p:spPr bwMode="auto">
          <a:xfrm>
            <a:off x="4771782" y="1086953"/>
            <a:ext cx="3305418" cy="2951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a16="http://schemas.microsoft.com/office/drawing/2014/main" id="{A1CF1373-5580-4DFB-942B-94DF746E0990}"/>
              </a:ext>
            </a:extLst>
          </p:cNvPr>
          <p:cNvSpPr txBox="1">
            <a:spLocks/>
          </p:cNvSpPr>
          <p:nvPr/>
        </p:nvSpPr>
        <p:spPr>
          <a:xfrm>
            <a:off x="457200" y="1093438"/>
            <a:ext cx="4114800" cy="5002562"/>
          </a:xfrm>
          <a:prstGeom prst="rect">
            <a:avLst/>
          </a:prstGeom>
        </p:spPr>
        <p:txBody>
          <a:bodyPr>
            <a:noAutofit/>
          </a:bodyPr>
          <a:lstStyle>
            <a:defPPr>
              <a:defRPr lang="en-US"/>
            </a:defPPr>
            <a:lvl1pPr marL="228600" indent="-228600" fontAlgn="base">
              <a:lnSpc>
                <a:spcPct val="100000"/>
              </a:lnSpc>
              <a:spcBef>
                <a:spcPts val="1000"/>
              </a:spcBef>
              <a:spcAft>
                <a:spcPct val="0"/>
              </a:spcAft>
              <a:buFont typeface="Arial" panose="020B0604020202020204" pitchFamily="34" charset="0"/>
              <a:buChar char="•"/>
              <a:defRPr sz="2000">
                <a:latin typeface="Times New Roman" panose="02020603050405020304" pitchFamily="18" charset="0"/>
                <a:cs typeface="Times New Roman" panose="02020603050405020304" pitchFamily="18" charset="0"/>
              </a:defRPr>
            </a:lvl1pPr>
            <a:lvl2pPr marL="685800" indent="-228600" fontAlgn="base">
              <a:lnSpc>
                <a:spcPct val="90000"/>
              </a:lnSpc>
              <a:spcBef>
                <a:spcPts val="500"/>
              </a:spcBef>
              <a:spcAft>
                <a:spcPct val="0"/>
              </a:spcAft>
              <a:buFont typeface="Arial" panose="020B0604020202020204" pitchFamily="34" charset="0"/>
              <a:buChar char="•"/>
              <a:defRPr sz="2400">
                <a:latin typeface="Times New Roman" panose="02020603050405020304" pitchFamily="18" charset="0"/>
                <a:cs typeface="Times New Roman" panose="02020603050405020304" pitchFamily="18" charset="0"/>
              </a:defRPr>
            </a:lvl2pPr>
            <a:lvl3pPr marL="1143000" indent="-228600" fontAlgn="base">
              <a:lnSpc>
                <a:spcPct val="90000"/>
              </a:lnSpc>
              <a:spcBef>
                <a:spcPts val="500"/>
              </a:spcBef>
              <a:spcAft>
                <a:spcPct val="0"/>
              </a:spcAft>
              <a:buFont typeface="Arial" panose="020B0604020202020204" pitchFamily="34" charset="0"/>
              <a:buChar char="•"/>
              <a:defRPr sz="2000">
                <a:latin typeface="Times New Roman" panose="02020603050405020304" pitchFamily="18" charset="0"/>
                <a:cs typeface="Times New Roman" panose="02020603050405020304" pitchFamily="18" charset="0"/>
              </a:defRPr>
            </a:lvl3pPr>
            <a:lvl4pPr marL="1600200" indent="-228600" fontAlgn="base">
              <a:lnSpc>
                <a:spcPct val="90000"/>
              </a:lnSpc>
              <a:spcBef>
                <a:spcPts val="500"/>
              </a:spcBef>
              <a:spcAft>
                <a:spcPct val="0"/>
              </a:spcAft>
              <a:buFont typeface="Arial" panose="020B0604020202020204" pitchFamily="34" charset="0"/>
              <a:buChar char="•"/>
              <a:defRPr>
                <a:latin typeface="Times New Roman" panose="02020603050405020304" pitchFamily="18" charset="0"/>
                <a:cs typeface="Times New Roman" panose="02020603050405020304" pitchFamily="18" charset="0"/>
              </a:defRPr>
            </a:lvl4pPr>
            <a:lvl5pPr marL="2057400" indent="-228600" fontAlgn="base">
              <a:lnSpc>
                <a:spcPct val="90000"/>
              </a:lnSpc>
              <a:spcBef>
                <a:spcPts val="500"/>
              </a:spcBef>
              <a:spcAft>
                <a:spcPct val="0"/>
              </a:spcAft>
              <a:buFont typeface="Arial" panose="020B0604020202020204" pitchFamily="34" charset="0"/>
              <a:buChar char="•"/>
              <a:defRPr>
                <a:latin typeface="Times New Roman" panose="02020603050405020304" pitchFamily="18" charset="0"/>
                <a:cs typeface="Times New Roman" panose="02020603050405020304"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Standard Configuration:</a:t>
            </a:r>
          </a:p>
          <a:p>
            <a:r>
              <a:rPr lang="en-US" dirty="0"/>
              <a:t>300 Gallons of Water</a:t>
            </a:r>
          </a:p>
          <a:p>
            <a:r>
              <a:rPr lang="en-US" dirty="0"/>
              <a:t>Space for generator at front of body</a:t>
            </a:r>
          </a:p>
          <a:p>
            <a:r>
              <a:rPr lang="en-US" dirty="0"/>
              <a:t>Standard ladder compliment</a:t>
            </a:r>
          </a:p>
          <a:p>
            <a:pPr lvl="1"/>
            <a:r>
              <a:rPr lang="en-US" sz="2000" dirty="0"/>
              <a:t>(1) 35’ 2-section ladder</a:t>
            </a:r>
          </a:p>
          <a:p>
            <a:pPr lvl="1"/>
            <a:r>
              <a:rPr lang="en-US" sz="2000" dirty="0"/>
              <a:t>(1) 24’ 2-section ladder</a:t>
            </a:r>
          </a:p>
          <a:p>
            <a:pPr lvl="1"/>
            <a:r>
              <a:rPr lang="en-US" sz="2000" dirty="0"/>
              <a:t>(2) 16’ roof ladders</a:t>
            </a:r>
          </a:p>
          <a:p>
            <a:pPr lvl="1"/>
            <a:r>
              <a:rPr lang="en-US" sz="2000" dirty="0"/>
              <a:t>(1) 14’ combo ladder</a:t>
            </a:r>
          </a:p>
          <a:p>
            <a:r>
              <a:rPr lang="en-US" dirty="0"/>
              <a:t>Full-length hose bed              (130”L)</a:t>
            </a:r>
          </a:p>
          <a:p>
            <a:endParaRPr lang="en-US" dirty="0"/>
          </a:p>
        </p:txBody>
      </p:sp>
      <p:pic>
        <p:nvPicPr>
          <p:cNvPr id="6" name="Content Placeholder 4" descr="DSC_0015.JPG">
            <a:extLst>
              <a:ext uri="{FF2B5EF4-FFF2-40B4-BE49-F238E27FC236}">
                <a16:creationId xmlns:a16="http://schemas.microsoft.com/office/drawing/2014/main" id="{49049366-E499-4CF6-A01C-A89A411B78A5}"/>
              </a:ext>
            </a:extLst>
          </p:cNvPr>
          <p:cNvPicPr>
            <a:picLocks noChangeAspect="1"/>
          </p:cNvPicPr>
          <p:nvPr/>
        </p:nvPicPr>
        <p:blipFill rotWithShape="1">
          <a:blip r:embed="rId3" cstate="print"/>
          <a:srcRect t="14420" r="20000"/>
          <a:stretch/>
        </p:blipFill>
        <p:spPr>
          <a:xfrm>
            <a:off x="5129129" y="4145579"/>
            <a:ext cx="3352800" cy="2407617"/>
          </a:xfrm>
          <a:prstGeom prst="rect">
            <a:avLst/>
          </a:prstGeom>
        </p:spPr>
      </p:pic>
      <p:pic>
        <p:nvPicPr>
          <p:cNvPr id="7" name="Content Placeholder 4" descr="DSC03266.JPG">
            <a:extLst>
              <a:ext uri="{FF2B5EF4-FFF2-40B4-BE49-F238E27FC236}">
                <a16:creationId xmlns:a16="http://schemas.microsoft.com/office/drawing/2014/main" id="{F7B19963-8C0F-4893-8C51-4263469114EC}"/>
              </a:ext>
            </a:extLst>
          </p:cNvPr>
          <p:cNvPicPr>
            <a:picLocks noChangeAspect="1"/>
          </p:cNvPicPr>
          <p:nvPr/>
        </p:nvPicPr>
        <p:blipFill>
          <a:blip r:embed="rId4" cstate="print"/>
          <a:stretch>
            <a:fillRect/>
          </a:stretch>
        </p:blipFill>
        <p:spPr>
          <a:xfrm>
            <a:off x="3124200" y="4178005"/>
            <a:ext cx="1781393" cy="2375191"/>
          </a:xfrm>
          <a:prstGeom prst="rect">
            <a:avLst/>
          </a:prstGeom>
        </p:spPr>
      </p:pic>
    </p:spTree>
    <p:extLst>
      <p:ext uri="{BB962C8B-B14F-4D97-AF65-F5344CB8AC3E}">
        <p14:creationId xmlns:p14="http://schemas.microsoft.com/office/powerpoint/2010/main" val="2027600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227C02A-CF5A-4A0B-82AD-6BFC70A3A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286000"/>
            <a:ext cx="5495677" cy="3969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a:extLst>
              <a:ext uri="{FF2B5EF4-FFF2-40B4-BE49-F238E27FC236}">
                <a16:creationId xmlns:a16="http://schemas.microsoft.com/office/drawing/2014/main" id="{CCDBE883-33CD-41E4-8255-E1B372166B08}"/>
              </a:ext>
            </a:extLst>
          </p:cNvPr>
          <p:cNvSpPr txBox="1">
            <a:spLocks/>
          </p:cNvSpPr>
          <p:nvPr/>
        </p:nvSpPr>
        <p:spPr>
          <a:xfrm>
            <a:off x="457200" y="1093438"/>
            <a:ext cx="4114800" cy="5002562"/>
          </a:xfrm>
          <a:prstGeom prst="rect">
            <a:avLst/>
          </a:prstGeom>
        </p:spPr>
        <p:txBody>
          <a:bodyPr>
            <a:noAutofit/>
          </a:bodyPr>
          <a:lstStyle>
            <a:defPPr>
              <a:defRPr lang="en-US"/>
            </a:defPPr>
            <a:lvl1pPr marL="228600" indent="-228600" fontAlgn="base">
              <a:lnSpc>
                <a:spcPct val="100000"/>
              </a:lnSpc>
              <a:spcBef>
                <a:spcPts val="1000"/>
              </a:spcBef>
              <a:spcAft>
                <a:spcPct val="0"/>
              </a:spcAft>
              <a:buFont typeface="Arial" panose="020B0604020202020204" pitchFamily="34" charset="0"/>
              <a:buChar char="•"/>
              <a:defRPr sz="2000">
                <a:latin typeface="Times New Roman" panose="02020603050405020304" pitchFamily="18" charset="0"/>
                <a:cs typeface="Times New Roman" panose="02020603050405020304" pitchFamily="18" charset="0"/>
              </a:defRPr>
            </a:lvl1pPr>
            <a:lvl2pPr marL="685800" indent="-228600" fontAlgn="base">
              <a:lnSpc>
                <a:spcPct val="90000"/>
              </a:lnSpc>
              <a:spcBef>
                <a:spcPts val="500"/>
              </a:spcBef>
              <a:spcAft>
                <a:spcPct val="0"/>
              </a:spcAft>
              <a:buFont typeface="Arial" panose="020B0604020202020204" pitchFamily="34" charset="0"/>
              <a:buChar char="•"/>
              <a:defRPr sz="2400">
                <a:latin typeface="Times New Roman" panose="02020603050405020304" pitchFamily="18" charset="0"/>
                <a:cs typeface="Times New Roman" panose="02020603050405020304" pitchFamily="18" charset="0"/>
              </a:defRPr>
            </a:lvl2pPr>
            <a:lvl3pPr marL="1143000" indent="-228600" fontAlgn="base">
              <a:lnSpc>
                <a:spcPct val="90000"/>
              </a:lnSpc>
              <a:spcBef>
                <a:spcPts val="500"/>
              </a:spcBef>
              <a:spcAft>
                <a:spcPct val="0"/>
              </a:spcAft>
              <a:buFont typeface="Arial" panose="020B0604020202020204" pitchFamily="34" charset="0"/>
              <a:buChar char="•"/>
              <a:defRPr sz="2000">
                <a:latin typeface="Times New Roman" panose="02020603050405020304" pitchFamily="18" charset="0"/>
                <a:cs typeface="Times New Roman" panose="02020603050405020304" pitchFamily="18" charset="0"/>
              </a:defRPr>
            </a:lvl3pPr>
            <a:lvl4pPr marL="1600200" indent="-228600" fontAlgn="base">
              <a:lnSpc>
                <a:spcPct val="90000"/>
              </a:lnSpc>
              <a:spcBef>
                <a:spcPts val="500"/>
              </a:spcBef>
              <a:spcAft>
                <a:spcPct val="0"/>
              </a:spcAft>
              <a:buFont typeface="Arial" panose="020B0604020202020204" pitchFamily="34" charset="0"/>
              <a:buChar char="•"/>
              <a:defRPr>
                <a:latin typeface="Times New Roman" panose="02020603050405020304" pitchFamily="18" charset="0"/>
                <a:cs typeface="Times New Roman" panose="02020603050405020304" pitchFamily="18" charset="0"/>
              </a:defRPr>
            </a:lvl4pPr>
            <a:lvl5pPr marL="2057400" indent="-228600" fontAlgn="base">
              <a:lnSpc>
                <a:spcPct val="90000"/>
              </a:lnSpc>
              <a:spcBef>
                <a:spcPts val="500"/>
              </a:spcBef>
              <a:spcAft>
                <a:spcPct val="0"/>
              </a:spcAft>
              <a:buFont typeface="Arial" panose="020B0604020202020204" pitchFamily="34" charset="0"/>
              <a:buChar char="•"/>
              <a:defRPr>
                <a:latin typeface="Times New Roman" panose="02020603050405020304" pitchFamily="18" charset="0"/>
                <a:cs typeface="Times New Roman" panose="02020603050405020304"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Option #1 (relocate generator):</a:t>
            </a:r>
          </a:p>
          <a:p>
            <a:r>
              <a:rPr lang="en-US" dirty="0"/>
              <a:t>Adds 55 gallons of water (355 total)</a:t>
            </a:r>
          </a:p>
          <a:p>
            <a:r>
              <a:rPr lang="en-US" dirty="0"/>
              <a:t>Standard ladder compliment</a:t>
            </a:r>
          </a:p>
          <a:p>
            <a:pPr lvl="1"/>
            <a:r>
              <a:rPr lang="en-US" sz="2000" dirty="0"/>
              <a:t>(1) 35’ 2-section ladder</a:t>
            </a:r>
          </a:p>
          <a:p>
            <a:pPr lvl="1"/>
            <a:r>
              <a:rPr lang="en-US" sz="2000" dirty="0"/>
              <a:t>(1) 24’ 2-section ladder</a:t>
            </a:r>
          </a:p>
          <a:p>
            <a:pPr lvl="1"/>
            <a:r>
              <a:rPr lang="en-US" sz="2000" dirty="0"/>
              <a:t>(2) 16’ roof ladders</a:t>
            </a:r>
          </a:p>
          <a:p>
            <a:pPr lvl="1"/>
            <a:r>
              <a:rPr lang="en-US" sz="2000" dirty="0"/>
              <a:t>(1) 14’ combo ladder</a:t>
            </a:r>
          </a:p>
          <a:p>
            <a:pPr lvl="1"/>
            <a:r>
              <a:rPr lang="en-US" sz="2000" dirty="0"/>
              <a:t>Full-length hose bed              (130”L)</a:t>
            </a:r>
          </a:p>
        </p:txBody>
      </p:sp>
      <p:sp>
        <p:nvSpPr>
          <p:cNvPr id="10" name="Title 1">
            <a:extLst>
              <a:ext uri="{FF2B5EF4-FFF2-40B4-BE49-F238E27FC236}">
                <a16:creationId xmlns:a16="http://schemas.microsoft.com/office/drawing/2014/main" id="{E05D411D-FD7B-4F3F-AFBE-453F7D5538BC}"/>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SPH100 Water Tank Configurations</a:t>
            </a:r>
          </a:p>
        </p:txBody>
      </p:sp>
    </p:spTree>
    <p:extLst>
      <p:ext uri="{BB962C8B-B14F-4D97-AF65-F5344CB8AC3E}">
        <p14:creationId xmlns:p14="http://schemas.microsoft.com/office/powerpoint/2010/main" val="298649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6142-B34A-4CA4-9D88-C5F57A8D40B6}"/>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Generator Location Options</a:t>
            </a:r>
          </a:p>
        </p:txBody>
      </p:sp>
      <p:pic>
        <p:nvPicPr>
          <p:cNvPr id="6" name="Picture 2">
            <a:extLst>
              <a:ext uri="{FF2B5EF4-FFF2-40B4-BE49-F238E27FC236}">
                <a16:creationId xmlns:a16="http://schemas.microsoft.com/office/drawing/2014/main" id="{D3864011-4D22-4104-95B1-8CD391C4A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6000"/>
            <a:ext cx="3981196"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a:extLst>
              <a:ext uri="{FF2B5EF4-FFF2-40B4-BE49-F238E27FC236}">
                <a16:creationId xmlns:a16="http://schemas.microsoft.com/office/drawing/2014/main" id="{670603FB-4941-4E6C-AE94-B19AD9970310}"/>
              </a:ext>
            </a:extLst>
          </p:cNvPr>
          <p:cNvSpPr txBox="1">
            <a:spLocks/>
          </p:cNvSpPr>
          <p:nvPr/>
        </p:nvSpPr>
        <p:spPr>
          <a:xfrm>
            <a:off x="457200" y="1143000"/>
            <a:ext cx="5943600" cy="5002562"/>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Option 1:</a:t>
            </a:r>
          </a:p>
          <a:p>
            <a:pPr lvl="1"/>
            <a:r>
              <a:rPr lang="en-US" sz="2000" dirty="0"/>
              <a:t>In R1 compartment above exhaust notch             (example shown using Harrison MAS 6-10kw)</a:t>
            </a:r>
          </a:p>
        </p:txBody>
      </p:sp>
    </p:spTree>
    <p:extLst>
      <p:ext uri="{BB962C8B-B14F-4D97-AF65-F5344CB8AC3E}">
        <p14:creationId xmlns:p14="http://schemas.microsoft.com/office/powerpoint/2010/main" val="2666084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6142-B34A-4CA4-9D88-C5F57A8D40B6}"/>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Generator Location Options</a:t>
            </a:r>
          </a:p>
        </p:txBody>
      </p:sp>
      <p:sp>
        <p:nvSpPr>
          <p:cNvPr id="3" name="Content Placeholder 2">
            <a:extLst>
              <a:ext uri="{FF2B5EF4-FFF2-40B4-BE49-F238E27FC236}">
                <a16:creationId xmlns:a16="http://schemas.microsoft.com/office/drawing/2014/main" id="{A1CF1373-5580-4DFB-942B-94DF746E0990}"/>
              </a:ext>
            </a:extLst>
          </p:cNvPr>
          <p:cNvSpPr txBox="1">
            <a:spLocks/>
          </p:cNvSpPr>
          <p:nvPr/>
        </p:nvSpPr>
        <p:spPr>
          <a:xfrm>
            <a:off x="457200" y="1143000"/>
            <a:ext cx="3200400" cy="5002562"/>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Option 2:</a:t>
            </a:r>
          </a:p>
          <a:p>
            <a:pPr lvl="1"/>
            <a:r>
              <a:rPr lang="en-US" sz="2000" dirty="0"/>
              <a:t>In R2 compartment (example shown using Smart Power HR Series 6-10kw)</a:t>
            </a:r>
          </a:p>
        </p:txBody>
      </p:sp>
      <p:pic>
        <p:nvPicPr>
          <p:cNvPr id="7" name="Picture 2">
            <a:extLst>
              <a:ext uri="{FF2B5EF4-FFF2-40B4-BE49-F238E27FC236}">
                <a16:creationId xmlns:a16="http://schemas.microsoft.com/office/drawing/2014/main" id="{C1616A84-584A-416C-8674-31A3B5F25A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40" t="10439" r="9244" b="10335"/>
          <a:stretch/>
        </p:blipFill>
        <p:spPr bwMode="auto">
          <a:xfrm>
            <a:off x="4523361" y="3942307"/>
            <a:ext cx="4114800" cy="243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65FD9BF-A9CB-4B6C-8E67-603235496B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725" y="1199108"/>
            <a:ext cx="4746862" cy="235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E839E9A6-D60C-41EC-85F3-2D00D202D5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25" t="7275" r="5217" b="7213"/>
          <a:stretch/>
        </p:blipFill>
        <p:spPr bwMode="auto">
          <a:xfrm>
            <a:off x="632281" y="3200400"/>
            <a:ext cx="3758017" cy="2687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1132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CF1373-5580-4DFB-942B-94DF746E0990}"/>
              </a:ext>
            </a:extLst>
          </p:cNvPr>
          <p:cNvSpPr txBox="1">
            <a:spLocks/>
          </p:cNvSpPr>
          <p:nvPr/>
        </p:nvSpPr>
        <p:spPr>
          <a:xfrm>
            <a:off x="457200" y="1093438"/>
            <a:ext cx="8305800" cy="5002562"/>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Shortening the hosebed to gain water. </a:t>
            </a:r>
          </a:p>
          <a:p>
            <a:pPr lvl="1"/>
            <a:r>
              <a:rPr lang="en-US" sz="2000" dirty="0"/>
              <a:t>Add a 24” long x 12” wide overhang on the rear of the water tank)</a:t>
            </a:r>
          </a:p>
          <a:p>
            <a:pPr lvl="2"/>
            <a:r>
              <a:rPr lang="en-US" dirty="0"/>
              <a:t>gains 25 gallons of water (325 total)</a:t>
            </a:r>
          </a:p>
          <a:p>
            <a:pPr lvl="2"/>
            <a:r>
              <a:rPr lang="en-US" dirty="0"/>
              <a:t>looses 20” of hose bed length (approx. 130’ of 5” hose)</a:t>
            </a:r>
          </a:p>
        </p:txBody>
      </p:sp>
      <p:pic>
        <p:nvPicPr>
          <p:cNvPr id="6" name="Picture 2">
            <a:extLst>
              <a:ext uri="{FF2B5EF4-FFF2-40B4-BE49-F238E27FC236}">
                <a16:creationId xmlns:a16="http://schemas.microsoft.com/office/drawing/2014/main" id="{5D3DE174-2935-468E-9707-308A96796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509397"/>
            <a:ext cx="4800600" cy="404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a:extLst>
              <a:ext uri="{FF2B5EF4-FFF2-40B4-BE49-F238E27FC236}">
                <a16:creationId xmlns:a16="http://schemas.microsoft.com/office/drawing/2014/main" id="{8E79870E-570B-402F-97E7-8992CEB5FDC3}"/>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How can I get even MORE water?</a:t>
            </a:r>
          </a:p>
        </p:txBody>
      </p:sp>
    </p:spTree>
    <p:extLst>
      <p:ext uri="{BB962C8B-B14F-4D97-AF65-F5344CB8AC3E}">
        <p14:creationId xmlns:p14="http://schemas.microsoft.com/office/powerpoint/2010/main" val="4266649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6142-B34A-4CA4-9D88-C5F57A8D40B6}"/>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How can I get even MORE water?</a:t>
            </a:r>
          </a:p>
        </p:txBody>
      </p:sp>
      <p:sp>
        <p:nvSpPr>
          <p:cNvPr id="3" name="Content Placeholder 2">
            <a:extLst>
              <a:ext uri="{FF2B5EF4-FFF2-40B4-BE49-F238E27FC236}">
                <a16:creationId xmlns:a16="http://schemas.microsoft.com/office/drawing/2014/main" id="{A1CF1373-5580-4DFB-942B-94DF746E0990}"/>
              </a:ext>
            </a:extLst>
          </p:cNvPr>
          <p:cNvSpPr txBox="1">
            <a:spLocks/>
          </p:cNvSpPr>
          <p:nvPr/>
        </p:nvSpPr>
        <p:spPr>
          <a:xfrm>
            <a:off x="457200" y="1093438"/>
            <a:ext cx="8305800" cy="5002562"/>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Lose hose bed capacity and ladders (or relocate)</a:t>
            </a:r>
          </a:p>
          <a:p>
            <a:r>
              <a:rPr lang="en-US" sz="2000" dirty="0"/>
              <a:t>Various examples:</a:t>
            </a:r>
          </a:p>
          <a:p>
            <a:pPr lvl="1"/>
            <a:r>
              <a:rPr lang="en-US" sz="2000" dirty="0"/>
              <a:t>440 gallons w/relocated generator, 600’ of 5” hose bed, and  reduced/relocated ladder setup</a:t>
            </a:r>
          </a:p>
          <a:p>
            <a:pPr lvl="2"/>
            <a:r>
              <a:rPr lang="en-US" dirty="0"/>
              <a:t>(1) 35’ 2-sec ladder in body</a:t>
            </a:r>
          </a:p>
          <a:p>
            <a:pPr lvl="2"/>
            <a:r>
              <a:rPr lang="en-US" dirty="0"/>
              <a:t>(1) 28’ 2-sec ladder in body</a:t>
            </a:r>
          </a:p>
          <a:p>
            <a:pPr lvl="2"/>
            <a:r>
              <a:rPr lang="en-US" dirty="0"/>
              <a:t>(1) 14’ roof ladder in body</a:t>
            </a:r>
          </a:p>
          <a:p>
            <a:pPr lvl="2"/>
            <a:r>
              <a:rPr lang="en-US" dirty="0"/>
              <a:t>(1) 16’ roof on boom</a:t>
            </a:r>
          </a:p>
          <a:p>
            <a:pPr lvl="2"/>
            <a:r>
              <a:rPr lang="en-US" dirty="0"/>
              <a:t>(1) 14’ roof on boom</a:t>
            </a:r>
          </a:p>
        </p:txBody>
      </p:sp>
      <p:pic>
        <p:nvPicPr>
          <p:cNvPr id="9" name="Picture 6">
            <a:extLst>
              <a:ext uri="{FF2B5EF4-FFF2-40B4-BE49-F238E27FC236}">
                <a16:creationId xmlns:a16="http://schemas.microsoft.com/office/drawing/2014/main" id="{010A6B45-CC35-4473-B5A3-1EA7E4DB5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272" y="2578770"/>
            <a:ext cx="3224460" cy="3224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a:extLst>
              <a:ext uri="{FF2B5EF4-FFF2-40B4-BE49-F238E27FC236}">
                <a16:creationId xmlns:a16="http://schemas.microsoft.com/office/drawing/2014/main" id="{4D227063-5CBC-4498-895E-6487C7BA63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521" y="4191000"/>
            <a:ext cx="5309940" cy="2472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7870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6142-B34A-4CA4-9D88-C5F57A8D40B6}"/>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How can I get even MORE water?</a:t>
            </a:r>
          </a:p>
        </p:txBody>
      </p:sp>
      <p:sp>
        <p:nvSpPr>
          <p:cNvPr id="3" name="Content Placeholder 2">
            <a:extLst>
              <a:ext uri="{FF2B5EF4-FFF2-40B4-BE49-F238E27FC236}">
                <a16:creationId xmlns:a16="http://schemas.microsoft.com/office/drawing/2014/main" id="{A1CF1373-5580-4DFB-942B-94DF746E0990}"/>
              </a:ext>
            </a:extLst>
          </p:cNvPr>
          <p:cNvSpPr txBox="1">
            <a:spLocks/>
          </p:cNvSpPr>
          <p:nvPr/>
        </p:nvSpPr>
        <p:spPr>
          <a:xfrm>
            <a:off x="457200" y="1093438"/>
            <a:ext cx="8305800" cy="5002562"/>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500 gallons w/relocated generator, 800’ of 5”/500’ of 2.5” hose bed, and reduced/relocated ladder setup</a:t>
            </a:r>
          </a:p>
          <a:p>
            <a:pPr lvl="1"/>
            <a:r>
              <a:rPr lang="en-US" sz="2000" dirty="0"/>
              <a:t>(1) 35’ 3-sec on right side</a:t>
            </a:r>
          </a:p>
          <a:p>
            <a:pPr lvl="1"/>
            <a:r>
              <a:rPr lang="en-US" sz="2000" dirty="0"/>
              <a:t>(1) 28’ 2-sec in body</a:t>
            </a:r>
          </a:p>
          <a:p>
            <a:pPr lvl="1"/>
            <a:r>
              <a:rPr lang="en-US" sz="2000" dirty="0"/>
              <a:t>(1) 18’ roof in body</a:t>
            </a:r>
          </a:p>
          <a:p>
            <a:pPr lvl="1"/>
            <a:r>
              <a:rPr lang="en-US" sz="2000" dirty="0"/>
              <a:t>(1) 16’ roof on boom</a:t>
            </a:r>
          </a:p>
        </p:txBody>
      </p:sp>
      <p:pic>
        <p:nvPicPr>
          <p:cNvPr id="6" name="Picture 2">
            <a:extLst>
              <a:ext uri="{FF2B5EF4-FFF2-40B4-BE49-F238E27FC236}">
                <a16:creationId xmlns:a16="http://schemas.microsoft.com/office/drawing/2014/main" id="{D91DDD01-F985-47C5-849C-FC5C97DE0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4" y="3238200"/>
            <a:ext cx="3417555" cy="3369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A9088D08-A34F-49EE-8E58-D46ED49E14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9547" y="4343400"/>
            <a:ext cx="4947545" cy="2264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a:extLst>
              <a:ext uri="{FF2B5EF4-FFF2-40B4-BE49-F238E27FC236}">
                <a16:creationId xmlns:a16="http://schemas.microsoft.com/office/drawing/2014/main" id="{3A6BF4CA-3F59-4877-98AD-4AFD4C80A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0068" y="1600200"/>
            <a:ext cx="4925332" cy="2601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8219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6142-B34A-4CA4-9D88-C5F57A8D40B6}"/>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Truck Company Ladder Banking </a:t>
            </a:r>
          </a:p>
        </p:txBody>
      </p:sp>
      <p:sp>
        <p:nvSpPr>
          <p:cNvPr id="3" name="Content Placeholder 2">
            <a:extLst>
              <a:ext uri="{FF2B5EF4-FFF2-40B4-BE49-F238E27FC236}">
                <a16:creationId xmlns:a16="http://schemas.microsoft.com/office/drawing/2014/main" id="{A1CF1373-5580-4DFB-942B-94DF746E0990}"/>
              </a:ext>
            </a:extLst>
          </p:cNvPr>
          <p:cNvSpPr txBox="1">
            <a:spLocks/>
          </p:cNvSpPr>
          <p:nvPr/>
        </p:nvSpPr>
        <p:spPr>
          <a:xfrm>
            <a:off x="228604" y="1093438"/>
            <a:ext cx="8229596" cy="5002562"/>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pPr marL="0" indent="0">
              <a:buNone/>
            </a:pPr>
            <a:r>
              <a:rPr lang="en-US" sz="2400" dirty="0"/>
              <a:t>A Full Ladder Compliment would require no tank configuration</a:t>
            </a:r>
          </a:p>
          <a:p>
            <a:pPr marL="0" indent="0">
              <a:buNone/>
            </a:pPr>
            <a:endParaRPr lang="en-US" sz="2400" dirty="0"/>
          </a:p>
          <a:p>
            <a:r>
              <a:rPr lang="en-US" sz="2200" dirty="0"/>
              <a:t>(1) 35’ 2-sec</a:t>
            </a:r>
          </a:p>
          <a:p>
            <a:r>
              <a:rPr lang="en-US" sz="2200" dirty="0"/>
              <a:t>(1) 28’ 2-sec</a:t>
            </a:r>
          </a:p>
          <a:p>
            <a:r>
              <a:rPr lang="en-US" sz="2200" dirty="0"/>
              <a:t>(2) 16’ roof</a:t>
            </a:r>
          </a:p>
          <a:p>
            <a:r>
              <a:rPr lang="en-US" sz="2200" dirty="0"/>
              <a:t>(2) 24’ 2-sec</a:t>
            </a:r>
          </a:p>
          <a:p>
            <a:r>
              <a:rPr lang="en-US" sz="2200" dirty="0"/>
              <a:t>(1) 22’ 2-sec</a:t>
            </a:r>
          </a:p>
          <a:p>
            <a:r>
              <a:rPr lang="en-US" sz="2200" dirty="0"/>
              <a:t>(1) 12” </a:t>
            </a:r>
            <a:r>
              <a:rPr lang="en-US" sz="2200" dirty="0" err="1"/>
              <a:t>fresno</a:t>
            </a:r>
            <a:endParaRPr lang="en-US" sz="2200" dirty="0"/>
          </a:p>
          <a:p>
            <a:r>
              <a:rPr lang="en-US" sz="2200" dirty="0"/>
              <a:t>(3) NY Pike Pole Slots</a:t>
            </a:r>
          </a:p>
          <a:p>
            <a:r>
              <a:rPr lang="en-US" sz="2200" dirty="0"/>
              <a:t>Slot for folding ladder</a:t>
            </a:r>
          </a:p>
        </p:txBody>
      </p:sp>
      <p:pic>
        <p:nvPicPr>
          <p:cNvPr id="9" name="Content Placeholder 4" descr="IMG_0940.JPG">
            <a:extLst>
              <a:ext uri="{FF2B5EF4-FFF2-40B4-BE49-F238E27FC236}">
                <a16:creationId xmlns:a16="http://schemas.microsoft.com/office/drawing/2014/main" id="{FD15D49A-0529-4031-B30E-DF71F6D6B53E}"/>
              </a:ext>
            </a:extLst>
          </p:cNvPr>
          <p:cNvPicPr>
            <a:picLocks noChangeAspect="1"/>
          </p:cNvPicPr>
          <p:nvPr/>
        </p:nvPicPr>
        <p:blipFill>
          <a:blip r:embed="rId2" cstate="print"/>
          <a:stretch>
            <a:fillRect/>
          </a:stretch>
        </p:blipFill>
        <p:spPr>
          <a:xfrm>
            <a:off x="3429000" y="2133600"/>
            <a:ext cx="5265441" cy="3949081"/>
          </a:xfrm>
          <a:prstGeom prst="rect">
            <a:avLst/>
          </a:prstGeom>
        </p:spPr>
      </p:pic>
      <p:sp>
        <p:nvSpPr>
          <p:cNvPr id="5" name="Content Placeholder 2">
            <a:extLst>
              <a:ext uri="{FF2B5EF4-FFF2-40B4-BE49-F238E27FC236}">
                <a16:creationId xmlns:a16="http://schemas.microsoft.com/office/drawing/2014/main" id="{9669131A-3831-4378-9371-8FD4184C45CE}"/>
              </a:ext>
            </a:extLst>
          </p:cNvPr>
          <p:cNvSpPr txBox="1">
            <a:spLocks/>
          </p:cNvSpPr>
          <p:nvPr/>
        </p:nvSpPr>
        <p:spPr>
          <a:xfrm>
            <a:off x="762000" y="6248400"/>
            <a:ext cx="8001000" cy="427430"/>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i="1" dirty="0"/>
              <a:t>* Contact Sutphen is different compliment of ladders is requested</a:t>
            </a:r>
          </a:p>
          <a:p>
            <a:endParaRPr lang="en-US" sz="2200" i="1" dirty="0"/>
          </a:p>
        </p:txBody>
      </p:sp>
    </p:spTree>
    <p:extLst>
      <p:ext uri="{BB962C8B-B14F-4D97-AF65-F5344CB8AC3E}">
        <p14:creationId xmlns:p14="http://schemas.microsoft.com/office/powerpoint/2010/main" val="3597314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Springdale-PICS-2 061">
            <a:extLst>
              <a:ext uri="{FF2B5EF4-FFF2-40B4-BE49-F238E27FC236}">
                <a16:creationId xmlns:a16="http://schemas.microsoft.com/office/drawing/2014/main" id="{24CD9E7B-6188-427A-8901-E003115D9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5240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226142-B34A-4CA4-9D88-C5F57A8D40B6}"/>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Platform Benefits</a:t>
            </a:r>
          </a:p>
        </p:txBody>
      </p:sp>
      <p:sp>
        <p:nvSpPr>
          <p:cNvPr id="3" name="Content Placeholder 2">
            <a:extLst>
              <a:ext uri="{FF2B5EF4-FFF2-40B4-BE49-F238E27FC236}">
                <a16:creationId xmlns:a16="http://schemas.microsoft.com/office/drawing/2014/main" id="{A1CF1373-5580-4DFB-942B-94DF746E0990}"/>
              </a:ext>
            </a:extLst>
          </p:cNvPr>
          <p:cNvSpPr txBox="1">
            <a:spLocks/>
          </p:cNvSpPr>
          <p:nvPr/>
        </p:nvSpPr>
        <p:spPr>
          <a:xfrm>
            <a:off x="457200" y="1093438"/>
            <a:ext cx="3124200" cy="5002562"/>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 Large Platform measuring over 19.5 </a:t>
            </a:r>
            <a:r>
              <a:rPr lang="en-US" sz="2000" dirty="0" err="1"/>
              <a:t>sq</a:t>
            </a:r>
            <a:r>
              <a:rPr lang="en-US" sz="2000" dirty="0"/>
              <a:t> ft.</a:t>
            </a:r>
            <a:endParaRPr lang="en-US" sz="2000" dirty="0">
              <a:effectLst>
                <a:outerShdw blurRad="38100" dist="38100" dir="2700000" algn="tl">
                  <a:srgbClr val="000000">
                    <a:alpha val="43137"/>
                  </a:srgbClr>
                </a:outerShdw>
              </a:effectLst>
            </a:endParaRPr>
          </a:p>
        </p:txBody>
      </p:sp>
      <p:pic>
        <p:nvPicPr>
          <p:cNvPr id="9" name="Content Placeholder 4" descr="DSC_0014.JPG">
            <a:extLst>
              <a:ext uri="{FF2B5EF4-FFF2-40B4-BE49-F238E27FC236}">
                <a16:creationId xmlns:a16="http://schemas.microsoft.com/office/drawing/2014/main" id="{953E3DBB-F562-4E54-BBE0-AA67DB2E13D6}"/>
              </a:ext>
            </a:extLst>
          </p:cNvPr>
          <p:cNvPicPr>
            <a:picLocks noChangeAspect="1"/>
          </p:cNvPicPr>
          <p:nvPr/>
        </p:nvPicPr>
        <p:blipFill>
          <a:blip r:embed="rId3" cstate="print"/>
          <a:stretch>
            <a:fillRect/>
          </a:stretch>
        </p:blipFill>
        <p:spPr>
          <a:xfrm>
            <a:off x="381000" y="3581396"/>
            <a:ext cx="4427125" cy="2971800"/>
          </a:xfrm>
          <a:prstGeom prst="rect">
            <a:avLst/>
          </a:prstGeom>
        </p:spPr>
      </p:pic>
    </p:spTree>
    <p:extLst>
      <p:ext uri="{BB962C8B-B14F-4D97-AF65-F5344CB8AC3E}">
        <p14:creationId xmlns:p14="http://schemas.microsoft.com/office/powerpoint/2010/main" val="2700868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2">
            <a:extLst>
              <a:ext uri="{FF2B5EF4-FFF2-40B4-BE49-F238E27FC236}">
                <a16:creationId xmlns:a16="http://schemas.microsoft.com/office/drawing/2014/main" id="{1D10D727-7947-48EE-9B55-5733D05DF46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7E7680-CD17-4FEF-AD07-B023664C58D7}"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
        <p:nvSpPr>
          <p:cNvPr id="18436" name="Content Placeholder 2">
            <a:extLst>
              <a:ext uri="{FF2B5EF4-FFF2-40B4-BE49-F238E27FC236}">
                <a16:creationId xmlns:a16="http://schemas.microsoft.com/office/drawing/2014/main" id="{5049AE55-9C0D-492E-A924-62E1171E9593}"/>
              </a:ext>
            </a:extLst>
          </p:cNvPr>
          <p:cNvSpPr txBox="1">
            <a:spLocks/>
          </p:cNvSpPr>
          <p:nvPr/>
        </p:nvSpPr>
        <p:spPr bwMode="auto">
          <a:xfrm>
            <a:off x="228600" y="1003300"/>
            <a:ext cx="89916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marL="228600" marR="0" lvl="0" indent="-22860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To build the safest, most reliable, fire apparatus in the world through innovation and customer focus.</a:t>
            </a:r>
          </a:p>
        </p:txBody>
      </p:sp>
      <p:pic>
        <p:nvPicPr>
          <p:cNvPr id="9" name="Picture 2">
            <a:extLst>
              <a:ext uri="{FF2B5EF4-FFF2-40B4-BE49-F238E27FC236}">
                <a16:creationId xmlns:a16="http://schemas.microsoft.com/office/drawing/2014/main" id="{82DB08E4-E0CB-457C-B2A7-0A677AA3E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822450"/>
            <a:ext cx="86106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F:\Old Pictures\prospect8.jpg">
            <a:extLst>
              <a:ext uri="{FF2B5EF4-FFF2-40B4-BE49-F238E27FC236}">
                <a16:creationId xmlns:a16="http://schemas.microsoft.com/office/drawing/2014/main" id="{EDC4A336-0A28-4191-8219-7A99D2342B6C}"/>
              </a:ext>
            </a:extLst>
          </p:cNvPr>
          <p:cNvPicPr>
            <a:picLocks noChangeAspect="1" noChangeArrowheads="1"/>
          </p:cNvPicPr>
          <p:nvPr/>
        </p:nvPicPr>
        <p:blipFill>
          <a:blip r:embed="rId3" cstate="print"/>
          <a:srcRect l="2901" r="4332" b="1282"/>
          <a:stretch>
            <a:fillRect/>
          </a:stretch>
        </p:blipFill>
        <p:spPr bwMode="auto">
          <a:xfrm flipH="1">
            <a:off x="-32951" y="5213562"/>
            <a:ext cx="2395151" cy="1644437"/>
          </a:xfrm>
          <a:prstGeom prst="rect">
            <a:avLst/>
          </a:prstGeom>
          <a:ln>
            <a:noFill/>
          </a:ln>
          <a:effectLst>
            <a:softEdge rad="112500"/>
          </a:effectLst>
        </p:spPr>
      </p:pic>
      <p:pic>
        <p:nvPicPr>
          <p:cNvPr id="18440" name="Picture 1">
            <a:extLst>
              <a:ext uri="{FF2B5EF4-FFF2-40B4-BE49-F238E27FC236}">
                <a16:creationId xmlns:a16="http://schemas.microsoft.com/office/drawing/2014/main" id="{5614FA25-D99E-44B9-A84E-394DA47C66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1625" y="5257800"/>
            <a:ext cx="2492376" cy="16575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4876AC2E-A9B1-4185-9093-C43C18EC92E6}"/>
              </a:ext>
            </a:extLst>
          </p:cNvPr>
          <p:cNvSpPr txBox="1">
            <a:spLocks noChangeArrowheads="1"/>
          </p:cNvSpPr>
          <p:nvPr/>
        </p:nvSpPr>
        <p:spPr bwMode="auto">
          <a:xfrm>
            <a:off x="2520950" y="6351588"/>
            <a:ext cx="4283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Sutphen Family Picture taken in 2015</a:t>
            </a:r>
            <a:endParaRPr kumimoji="0" lang="en-US" altLang="en-US" sz="1800" b="1"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2" name="Title 1">
            <a:extLst>
              <a:ext uri="{FF2B5EF4-FFF2-40B4-BE49-F238E27FC236}">
                <a16:creationId xmlns:a16="http://schemas.microsoft.com/office/drawing/2014/main" id="{F9BEF757-43F2-4A50-80D1-6494431BB56D}"/>
              </a:ext>
            </a:extLst>
          </p:cNvPr>
          <p:cNvSpPr txBox="1">
            <a:spLocks/>
          </p:cNvSpPr>
          <p:nvPr/>
        </p:nvSpPr>
        <p:spPr bwMode="auto">
          <a:xfrm>
            <a:off x="228604" y="331249"/>
            <a:ext cx="6857999" cy="5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altLang="en-US" sz="3200" dirty="0"/>
              <a:t>Our Mission</a:t>
            </a:r>
            <a:endParaRPr lang="en-US" sz="3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6142-B34A-4CA4-9D88-C5F57A8D40B6}"/>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Platform Benefits</a:t>
            </a:r>
          </a:p>
        </p:txBody>
      </p:sp>
      <p:sp>
        <p:nvSpPr>
          <p:cNvPr id="3" name="Content Placeholder 2">
            <a:extLst>
              <a:ext uri="{FF2B5EF4-FFF2-40B4-BE49-F238E27FC236}">
                <a16:creationId xmlns:a16="http://schemas.microsoft.com/office/drawing/2014/main" id="{A1CF1373-5580-4DFB-942B-94DF746E0990}"/>
              </a:ext>
            </a:extLst>
          </p:cNvPr>
          <p:cNvSpPr txBox="1">
            <a:spLocks/>
          </p:cNvSpPr>
          <p:nvPr/>
        </p:nvSpPr>
        <p:spPr>
          <a:xfrm>
            <a:off x="457200" y="1093438"/>
            <a:ext cx="8305800" cy="5002562"/>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Unobstructed Platform Front for Rescue or Roof Work</a:t>
            </a:r>
            <a:endParaRPr lang="en-US" sz="2000" dirty="0">
              <a:effectLst>
                <a:outerShdw blurRad="38100" dist="38100" dir="2700000" algn="tl">
                  <a:srgbClr val="000000">
                    <a:alpha val="43137"/>
                  </a:srgbClr>
                </a:outerShdw>
              </a:effectLst>
            </a:endParaRPr>
          </a:p>
        </p:txBody>
      </p:sp>
      <p:pic>
        <p:nvPicPr>
          <p:cNvPr id="5" name="Content Placeholder 4" descr="DSC_0014.JPG">
            <a:extLst>
              <a:ext uri="{FF2B5EF4-FFF2-40B4-BE49-F238E27FC236}">
                <a16:creationId xmlns:a16="http://schemas.microsoft.com/office/drawing/2014/main" id="{B987576A-BBDB-4870-92B5-AA8BC9279E8C}"/>
              </a:ext>
            </a:extLst>
          </p:cNvPr>
          <p:cNvPicPr>
            <a:picLocks noChangeAspect="1"/>
          </p:cNvPicPr>
          <p:nvPr/>
        </p:nvPicPr>
        <p:blipFill>
          <a:blip r:embed="rId3" cstate="print"/>
          <a:stretch>
            <a:fillRect/>
          </a:stretch>
        </p:blipFill>
        <p:spPr>
          <a:xfrm>
            <a:off x="1166518" y="1676400"/>
            <a:ext cx="6810963" cy="4572000"/>
          </a:xfrm>
          <a:prstGeom prst="rect">
            <a:avLst/>
          </a:prstGeom>
        </p:spPr>
      </p:pic>
    </p:spTree>
    <p:extLst>
      <p:ext uri="{BB962C8B-B14F-4D97-AF65-F5344CB8AC3E}">
        <p14:creationId xmlns:p14="http://schemas.microsoft.com/office/powerpoint/2010/main" val="35048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6142-B34A-4CA4-9D88-C5F57A8D40B6}"/>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Platform Benefits</a:t>
            </a:r>
          </a:p>
        </p:txBody>
      </p:sp>
      <p:sp>
        <p:nvSpPr>
          <p:cNvPr id="3" name="Content Placeholder 2">
            <a:extLst>
              <a:ext uri="{FF2B5EF4-FFF2-40B4-BE49-F238E27FC236}">
                <a16:creationId xmlns:a16="http://schemas.microsoft.com/office/drawing/2014/main" id="{A1CF1373-5580-4DFB-942B-94DF746E0990}"/>
              </a:ext>
            </a:extLst>
          </p:cNvPr>
          <p:cNvSpPr txBox="1">
            <a:spLocks/>
          </p:cNvSpPr>
          <p:nvPr/>
        </p:nvSpPr>
        <p:spPr>
          <a:xfrm>
            <a:off x="457200" y="1093438"/>
            <a:ext cx="8305800" cy="5002562"/>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Retractable Stokes Arms that allows easy access and storage for a rescue.</a:t>
            </a:r>
            <a:endParaRPr lang="en-US" sz="2000" dirty="0">
              <a:effectLst>
                <a:outerShdw blurRad="38100" dist="38100" dir="2700000" algn="tl">
                  <a:srgbClr val="000000">
                    <a:alpha val="43137"/>
                  </a:srgbClr>
                </a:outerShdw>
              </a:effectLst>
            </a:endParaRPr>
          </a:p>
        </p:txBody>
      </p:sp>
      <p:pic>
        <p:nvPicPr>
          <p:cNvPr id="7" name="Content Placeholder 4" descr="DSC_0019.JPG">
            <a:extLst>
              <a:ext uri="{FF2B5EF4-FFF2-40B4-BE49-F238E27FC236}">
                <a16:creationId xmlns:a16="http://schemas.microsoft.com/office/drawing/2014/main" id="{ACC07DB8-08E8-4672-BB02-F93984DFAC3D}"/>
              </a:ext>
            </a:extLst>
          </p:cNvPr>
          <p:cNvPicPr>
            <a:picLocks noChangeAspect="1"/>
          </p:cNvPicPr>
          <p:nvPr/>
        </p:nvPicPr>
        <p:blipFill>
          <a:blip r:embed="rId2" cstate="print"/>
          <a:stretch>
            <a:fillRect/>
          </a:stretch>
        </p:blipFill>
        <p:spPr>
          <a:xfrm>
            <a:off x="4572000" y="3819724"/>
            <a:ext cx="4086577" cy="2743200"/>
          </a:xfrm>
          <a:prstGeom prst="rect">
            <a:avLst/>
          </a:prstGeom>
        </p:spPr>
      </p:pic>
      <p:pic>
        <p:nvPicPr>
          <p:cNvPr id="6" name="Content Placeholder 4" descr="DSC_0019.JPG">
            <a:extLst>
              <a:ext uri="{FF2B5EF4-FFF2-40B4-BE49-F238E27FC236}">
                <a16:creationId xmlns:a16="http://schemas.microsoft.com/office/drawing/2014/main" id="{73046169-C6E6-49A2-AFAA-6A361BD1235A}"/>
              </a:ext>
            </a:extLst>
          </p:cNvPr>
          <p:cNvPicPr>
            <a:picLocks noChangeAspect="1"/>
          </p:cNvPicPr>
          <p:nvPr/>
        </p:nvPicPr>
        <p:blipFill>
          <a:blip r:embed="rId3" cstate="print"/>
          <a:stretch>
            <a:fillRect/>
          </a:stretch>
        </p:blipFill>
        <p:spPr>
          <a:xfrm>
            <a:off x="762000" y="1494815"/>
            <a:ext cx="4767674" cy="3200400"/>
          </a:xfrm>
          <a:prstGeom prst="rect">
            <a:avLst/>
          </a:prstGeom>
        </p:spPr>
      </p:pic>
    </p:spTree>
    <p:extLst>
      <p:ext uri="{BB962C8B-B14F-4D97-AF65-F5344CB8AC3E}">
        <p14:creationId xmlns:p14="http://schemas.microsoft.com/office/powerpoint/2010/main" val="1615358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6142-B34A-4CA4-9D88-C5F57A8D40B6}"/>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Platform Benefits</a:t>
            </a:r>
          </a:p>
        </p:txBody>
      </p:sp>
      <p:sp>
        <p:nvSpPr>
          <p:cNvPr id="3" name="Content Placeholder 2">
            <a:extLst>
              <a:ext uri="{FF2B5EF4-FFF2-40B4-BE49-F238E27FC236}">
                <a16:creationId xmlns:a16="http://schemas.microsoft.com/office/drawing/2014/main" id="{A1CF1373-5580-4DFB-942B-94DF746E0990}"/>
              </a:ext>
            </a:extLst>
          </p:cNvPr>
          <p:cNvSpPr txBox="1">
            <a:spLocks/>
          </p:cNvSpPr>
          <p:nvPr/>
        </p:nvSpPr>
        <p:spPr>
          <a:xfrm>
            <a:off x="457200" y="1093438"/>
            <a:ext cx="8305800" cy="5002562"/>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Integral Parapet Ladder that can be deployed form inside of the platform with a pull of a lever. </a:t>
            </a:r>
            <a:endParaRPr lang="en-US" sz="2000" dirty="0">
              <a:effectLst>
                <a:outerShdw blurRad="38100" dist="38100" dir="2700000" algn="tl">
                  <a:srgbClr val="000000">
                    <a:alpha val="43137"/>
                  </a:srgbClr>
                </a:outerShdw>
              </a:effectLst>
            </a:endParaRPr>
          </a:p>
        </p:txBody>
      </p:sp>
      <p:pic>
        <p:nvPicPr>
          <p:cNvPr id="8" name="Content Placeholder 4" descr="DSC_0023.JPG">
            <a:extLst>
              <a:ext uri="{FF2B5EF4-FFF2-40B4-BE49-F238E27FC236}">
                <a16:creationId xmlns:a16="http://schemas.microsoft.com/office/drawing/2014/main" id="{D5A40A51-83BF-421E-BCA8-02F72689E3E4}"/>
              </a:ext>
            </a:extLst>
          </p:cNvPr>
          <p:cNvPicPr>
            <a:picLocks noChangeAspect="1"/>
          </p:cNvPicPr>
          <p:nvPr/>
        </p:nvPicPr>
        <p:blipFill>
          <a:blip r:embed="rId2" cstate="print"/>
          <a:stretch>
            <a:fillRect/>
          </a:stretch>
        </p:blipFill>
        <p:spPr>
          <a:xfrm>
            <a:off x="1395118" y="1828800"/>
            <a:ext cx="6810963" cy="4572000"/>
          </a:xfrm>
          <a:prstGeom prst="rect">
            <a:avLst/>
          </a:prstGeom>
        </p:spPr>
      </p:pic>
    </p:spTree>
    <p:extLst>
      <p:ext uri="{BB962C8B-B14F-4D97-AF65-F5344CB8AC3E}">
        <p14:creationId xmlns:p14="http://schemas.microsoft.com/office/powerpoint/2010/main" val="3967117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6142-B34A-4CA4-9D88-C5F57A8D40B6}"/>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Platform Benefits</a:t>
            </a:r>
          </a:p>
        </p:txBody>
      </p:sp>
      <p:sp>
        <p:nvSpPr>
          <p:cNvPr id="3" name="Content Placeholder 2">
            <a:extLst>
              <a:ext uri="{FF2B5EF4-FFF2-40B4-BE49-F238E27FC236}">
                <a16:creationId xmlns:a16="http://schemas.microsoft.com/office/drawing/2014/main" id="{A1CF1373-5580-4DFB-942B-94DF746E0990}"/>
              </a:ext>
            </a:extLst>
          </p:cNvPr>
          <p:cNvSpPr txBox="1">
            <a:spLocks/>
          </p:cNvSpPr>
          <p:nvPr/>
        </p:nvSpPr>
        <p:spPr>
          <a:xfrm>
            <a:off x="457200" y="1093438"/>
            <a:ext cx="8305800" cy="5002562"/>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Built for rope rescue with a single 800 lbs. lifting eye located behind the platform on the bottom side of the boom.</a:t>
            </a:r>
            <a:endParaRPr lang="en-US" sz="2000" dirty="0">
              <a:effectLst>
                <a:outerShdw blurRad="38100" dist="38100" dir="2700000" algn="tl">
                  <a:srgbClr val="000000">
                    <a:alpha val="43137"/>
                  </a:srgbClr>
                </a:outerShdw>
              </a:effectLst>
            </a:endParaRPr>
          </a:p>
        </p:txBody>
      </p:sp>
      <p:pic>
        <p:nvPicPr>
          <p:cNvPr id="9" name="Content Placeholder 4" descr="Niagara Falls 3.jpg">
            <a:extLst>
              <a:ext uri="{FF2B5EF4-FFF2-40B4-BE49-F238E27FC236}">
                <a16:creationId xmlns:a16="http://schemas.microsoft.com/office/drawing/2014/main" id="{B2DA74B6-396F-4399-B43B-FDD25114E615}"/>
              </a:ext>
            </a:extLst>
          </p:cNvPr>
          <p:cNvPicPr>
            <a:picLocks noChangeAspect="1"/>
          </p:cNvPicPr>
          <p:nvPr/>
        </p:nvPicPr>
        <p:blipFill>
          <a:blip r:embed="rId2" cstate="print"/>
          <a:stretch>
            <a:fillRect/>
          </a:stretch>
        </p:blipFill>
        <p:spPr>
          <a:xfrm>
            <a:off x="941119" y="1828800"/>
            <a:ext cx="7718961" cy="4572000"/>
          </a:xfrm>
          <a:prstGeom prst="rect">
            <a:avLst/>
          </a:prstGeom>
        </p:spPr>
      </p:pic>
    </p:spTree>
    <p:extLst>
      <p:ext uri="{BB962C8B-B14F-4D97-AF65-F5344CB8AC3E}">
        <p14:creationId xmlns:p14="http://schemas.microsoft.com/office/powerpoint/2010/main" val="1961861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4509-47B9-45B1-B61D-651CFC9D0D88}"/>
              </a:ext>
            </a:extLst>
          </p:cNvPr>
          <p:cNvSpPr txBox="1">
            <a:spLocks/>
          </p:cNvSpPr>
          <p:nvPr/>
        </p:nvSpPr>
        <p:spPr>
          <a:xfrm>
            <a:off x="457200" y="76200"/>
            <a:ext cx="8229600" cy="914400"/>
          </a:xfrm>
          <a:prstGeom prst="rect">
            <a:avLst/>
          </a:prstGeom>
        </p:spPr>
        <p:txBody>
          <a:bodyPr>
            <a:noAutofit/>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altLang="zh-CN" sz="2800" dirty="0"/>
              <a:t>Sutphen Aerial Product</a:t>
            </a:r>
            <a:br>
              <a:rPr lang="en-US" altLang="zh-CN" sz="2800" b="1" dirty="0"/>
            </a:br>
            <a:r>
              <a:rPr lang="en-US" altLang="zh-CN" sz="2800" b="1" dirty="0"/>
              <a:t>Competitive Advantage Summary </a:t>
            </a:r>
            <a:endParaRPr lang="en-US" sz="2800" b="1" dirty="0"/>
          </a:p>
        </p:txBody>
      </p:sp>
      <p:sp>
        <p:nvSpPr>
          <p:cNvPr id="3" name="Content Placeholder 2">
            <a:extLst>
              <a:ext uri="{FF2B5EF4-FFF2-40B4-BE49-F238E27FC236}">
                <a16:creationId xmlns:a16="http://schemas.microsoft.com/office/drawing/2014/main" id="{97F45E49-824D-4AED-8FC6-8E9A8EB87286}"/>
              </a:ext>
            </a:extLst>
          </p:cNvPr>
          <p:cNvSpPr txBox="1">
            <a:spLocks/>
          </p:cNvSpPr>
          <p:nvPr/>
        </p:nvSpPr>
        <p:spPr>
          <a:xfrm>
            <a:off x="86412" y="1143000"/>
            <a:ext cx="4482806" cy="3276600"/>
          </a:xfrm>
          <a:prstGeom prst="rect">
            <a:avLst/>
          </a:prstGeom>
          <a:ln>
            <a:solidFill>
              <a:srgbClr val="C00000"/>
            </a:solidFill>
          </a:ln>
        </p:spPr>
        <p:txBody>
          <a:bodyPr>
            <a:no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200"/>
              </a:spcAft>
              <a:buClr>
                <a:srgbClr val="C00000"/>
              </a:buClr>
              <a:buNone/>
            </a:pPr>
            <a:r>
              <a:rPr lang="en-US" altLang="zh-CN" sz="1600" b="1" dirty="0">
                <a:solidFill>
                  <a:srgbClr val="C00000"/>
                </a:solidFill>
              </a:rPr>
              <a:t>1. AERIAL DEVICE MID-MOUNT DESIGN</a:t>
            </a:r>
          </a:p>
          <a:p>
            <a:pPr>
              <a:lnSpc>
                <a:spcPct val="110000"/>
              </a:lnSpc>
              <a:spcBef>
                <a:spcPts val="0"/>
              </a:spcBef>
              <a:spcAft>
                <a:spcPts val="200"/>
              </a:spcAft>
              <a:buClr>
                <a:srgbClr val="C00000"/>
              </a:buClr>
              <a:buFont typeface="Courier New" panose="02070309020205020404" pitchFamily="49" charset="0"/>
              <a:buChar char="o"/>
            </a:pPr>
            <a:r>
              <a:rPr lang="en-US" altLang="zh-CN" sz="1600" dirty="0"/>
              <a:t>Lower Center of Gravity</a:t>
            </a:r>
            <a:r>
              <a:rPr lang="zh-CN" altLang="en-US" sz="1600" dirty="0"/>
              <a:t>：</a:t>
            </a:r>
            <a:r>
              <a:rPr lang="en-US" altLang="zh-CN" sz="1600" dirty="0"/>
              <a:t>better driving stability and maneuverability </a:t>
            </a:r>
          </a:p>
          <a:p>
            <a:pPr>
              <a:lnSpc>
                <a:spcPct val="110000"/>
              </a:lnSpc>
              <a:spcBef>
                <a:spcPts val="0"/>
              </a:spcBef>
              <a:spcAft>
                <a:spcPts val="200"/>
              </a:spcAft>
              <a:buClr>
                <a:srgbClr val="C00000"/>
              </a:buClr>
              <a:buFont typeface="Courier New" panose="02070309020205020404" pitchFamily="49" charset="0"/>
              <a:buChar char="o"/>
            </a:pPr>
            <a:r>
              <a:rPr lang="en-US" altLang="zh-CN" sz="1600" dirty="0"/>
              <a:t>Platform in the rear</a:t>
            </a:r>
            <a:r>
              <a:rPr lang="zh-CN" altLang="en-US" sz="1600" dirty="0"/>
              <a:t>：</a:t>
            </a:r>
            <a:r>
              <a:rPr lang="en-US" altLang="zh-CN" sz="1600" dirty="0"/>
              <a:t>unobstructed visibility, safer driving</a:t>
            </a:r>
          </a:p>
          <a:p>
            <a:pPr>
              <a:lnSpc>
                <a:spcPct val="110000"/>
              </a:lnSpc>
              <a:spcBef>
                <a:spcPts val="0"/>
              </a:spcBef>
              <a:spcAft>
                <a:spcPts val="200"/>
              </a:spcAft>
              <a:buClr>
                <a:srgbClr val="C00000"/>
              </a:buClr>
              <a:buFont typeface="Courier New" panose="02070309020205020404" pitchFamily="49" charset="0"/>
              <a:buChar char="o"/>
            </a:pPr>
            <a:r>
              <a:rPr lang="en-US" altLang="zh-CN" sz="1600" dirty="0"/>
              <a:t>Mid-Mount Design:  lower overall vehicle height and cab tilt capability for ease of servicing engine  </a:t>
            </a:r>
          </a:p>
          <a:p>
            <a:pPr>
              <a:lnSpc>
                <a:spcPct val="110000"/>
              </a:lnSpc>
              <a:spcBef>
                <a:spcPts val="0"/>
              </a:spcBef>
              <a:spcAft>
                <a:spcPts val="200"/>
              </a:spcAft>
              <a:buClr>
                <a:srgbClr val="C00000"/>
              </a:buClr>
              <a:buFont typeface="Courier New" panose="02070309020205020404" pitchFamily="49" charset="0"/>
              <a:buChar char="o"/>
            </a:pPr>
            <a:r>
              <a:rPr lang="en-US" altLang="zh-CN" sz="1600" dirty="0"/>
              <a:t>Rear access to Platform:  reduced set up time</a:t>
            </a:r>
          </a:p>
          <a:p>
            <a:pPr>
              <a:lnSpc>
                <a:spcPct val="110000"/>
              </a:lnSpc>
              <a:spcBef>
                <a:spcPts val="0"/>
              </a:spcBef>
              <a:spcAft>
                <a:spcPts val="200"/>
              </a:spcAft>
              <a:buClr>
                <a:srgbClr val="C00000"/>
              </a:buClr>
              <a:buFont typeface="Courier New" panose="02070309020205020404" pitchFamily="49" charset="0"/>
              <a:buChar char="o"/>
            </a:pPr>
            <a:r>
              <a:rPr lang="en-US" altLang="zh-CN" sz="1600" dirty="0"/>
              <a:t>Large, user friendly hose</a:t>
            </a:r>
          </a:p>
          <a:p>
            <a:pPr>
              <a:lnSpc>
                <a:spcPct val="110000"/>
              </a:lnSpc>
              <a:spcBef>
                <a:spcPts val="0"/>
              </a:spcBef>
              <a:spcAft>
                <a:spcPts val="200"/>
              </a:spcAft>
              <a:buClr>
                <a:srgbClr val="C00000"/>
              </a:buClr>
              <a:buFont typeface="Courier New" panose="02070309020205020404" pitchFamily="49" charset="0"/>
              <a:buChar char="o"/>
            </a:pPr>
            <a:r>
              <a:rPr lang="en-US" altLang="zh-CN" sz="1600" dirty="0"/>
              <a:t>Stainless Steel body as standard for maximum durability. </a:t>
            </a:r>
            <a:endParaRPr lang="en-US" sz="1600" dirty="0"/>
          </a:p>
        </p:txBody>
      </p:sp>
      <p:sp>
        <p:nvSpPr>
          <p:cNvPr id="4" name="Content Placeholder 2">
            <a:extLst>
              <a:ext uri="{FF2B5EF4-FFF2-40B4-BE49-F238E27FC236}">
                <a16:creationId xmlns:a16="http://schemas.microsoft.com/office/drawing/2014/main" id="{07700E70-A21B-4D80-96B1-0F86FDDD9B02}"/>
              </a:ext>
            </a:extLst>
          </p:cNvPr>
          <p:cNvSpPr txBox="1">
            <a:spLocks/>
          </p:cNvSpPr>
          <p:nvPr/>
        </p:nvSpPr>
        <p:spPr>
          <a:xfrm>
            <a:off x="86412" y="4572000"/>
            <a:ext cx="4482806" cy="2094193"/>
          </a:xfrm>
          <a:prstGeom prst="rect">
            <a:avLst/>
          </a:prstGeom>
          <a:ln>
            <a:solidFill>
              <a:srgbClr val="C00000"/>
            </a:solidFill>
          </a:ln>
        </p:spPr>
        <p:txBody>
          <a:bodyPr vert="horz" lIns="91440" tIns="45720" rIns="91440" bIns="45720" rtlCol="0">
            <a:normAutofit/>
          </a:bodyPr>
          <a:lstStyle/>
          <a:p>
            <a:pPr>
              <a:lnSpc>
                <a:spcPct val="110000"/>
              </a:lnSpc>
            </a:pPr>
            <a:r>
              <a:rPr lang="en-US" altLang="zh-CN" sz="1600" b="1" dirty="0">
                <a:solidFill>
                  <a:srgbClr val="C00000"/>
                </a:solidFill>
                <a:latin typeface="Times New Roman" panose="02020603050405020304" pitchFamily="18" charset="0"/>
                <a:cs typeface="Times New Roman" panose="02020603050405020304" pitchFamily="18" charset="0"/>
              </a:rPr>
              <a:t>2. AERIAL DEVICE BOX BOOM STRUCTURE</a:t>
            </a:r>
          </a:p>
          <a:p>
            <a:pPr marL="228600" indent="-228600" fontAlgn="base">
              <a:lnSpc>
                <a:spcPct val="110000"/>
              </a:lnSpc>
              <a:spcAft>
                <a:spcPts val="200"/>
              </a:spcAft>
              <a:buClr>
                <a:srgbClr val="C00000"/>
              </a:buClr>
              <a:buFont typeface="Courier New" panose="02070309020205020404" pitchFamily="49" charset="0"/>
              <a:buChar char="o"/>
              <a:defRPr/>
            </a:pPr>
            <a:r>
              <a:rPr lang="en-US" altLang="zh-CN" sz="1600" dirty="0">
                <a:latin typeface="Times New Roman" panose="02020603050405020304" pitchFamily="18" charset="0"/>
                <a:cs typeface="Times New Roman" panose="02020603050405020304" pitchFamily="18" charset="0"/>
                <a:sym typeface="Wingdings" pitchFamily="2" charset="2"/>
              </a:rPr>
              <a:t>Maximum aerial strength, no twisting in the air</a:t>
            </a:r>
          </a:p>
          <a:p>
            <a:pPr marL="228600" indent="-228600" fontAlgn="base">
              <a:lnSpc>
                <a:spcPct val="110000"/>
              </a:lnSpc>
              <a:spcAft>
                <a:spcPts val="200"/>
              </a:spcAft>
              <a:buClr>
                <a:srgbClr val="C00000"/>
              </a:buClr>
              <a:buFont typeface="Courier New" panose="02070309020205020404" pitchFamily="49" charset="0"/>
              <a:buChar char="o"/>
              <a:defRPr/>
            </a:pPr>
            <a:r>
              <a:rPr lang="en-US" altLang="zh-CN" sz="1600" dirty="0">
                <a:latin typeface="Times New Roman" panose="02020603050405020304" pitchFamily="18" charset="0"/>
                <a:cs typeface="Times New Roman" panose="02020603050405020304" pitchFamily="18" charset="0"/>
                <a:sym typeface="Wingdings" pitchFamily="2" charset="2"/>
              </a:rPr>
              <a:t>Unmatched 3:1 structural safety factor</a:t>
            </a:r>
          </a:p>
          <a:p>
            <a:pPr marL="228600" indent="-228600" fontAlgn="base">
              <a:lnSpc>
                <a:spcPct val="110000"/>
              </a:lnSpc>
              <a:spcAft>
                <a:spcPts val="200"/>
              </a:spcAft>
              <a:buClr>
                <a:srgbClr val="C00000"/>
              </a:buClr>
              <a:buFont typeface="Courier New" panose="02070309020205020404" pitchFamily="49" charset="0"/>
              <a:buChar char="o"/>
              <a:defRPr/>
            </a:pPr>
            <a:r>
              <a:rPr lang="en-US" altLang="zh-CN" sz="1600" dirty="0">
                <a:latin typeface="Times New Roman" panose="02020603050405020304" pitchFamily="18" charset="0"/>
                <a:cs typeface="Times New Roman" panose="02020603050405020304" pitchFamily="18" charset="0"/>
                <a:sym typeface="Wingdings" pitchFamily="2" charset="2"/>
              </a:rPr>
              <a:t>All aerial system (waterway, cable, breathing air) are safely protected within the four-sided box boom structure</a:t>
            </a:r>
          </a:p>
          <a:p>
            <a:pPr marL="228600" indent="-228600" fontAlgn="base">
              <a:lnSpc>
                <a:spcPct val="110000"/>
              </a:lnSpc>
              <a:spcAft>
                <a:spcPts val="200"/>
              </a:spcAft>
              <a:buClr>
                <a:srgbClr val="C00000"/>
              </a:buClr>
              <a:buFont typeface="Courier New" panose="02070309020205020404" pitchFamily="49" charset="0"/>
              <a:buChar char="o"/>
              <a:defRPr/>
            </a:pPr>
            <a:r>
              <a:rPr lang="en-US" altLang="zh-CN" sz="1600" dirty="0">
                <a:latin typeface="Times New Roman" panose="02020603050405020304" pitchFamily="18" charset="0"/>
                <a:cs typeface="Times New Roman" panose="02020603050405020304" pitchFamily="18" charset="0"/>
                <a:sym typeface="Wingdings" pitchFamily="2" charset="2"/>
              </a:rPr>
              <a:t>No Load Chart.  Full capacity operation.</a:t>
            </a:r>
            <a:endParaRPr lang="en-US" altLang="zh-CN" sz="1600"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B27CA812-98AC-424B-8044-4E7F4BAA3BAA}"/>
              </a:ext>
            </a:extLst>
          </p:cNvPr>
          <p:cNvSpPr txBox="1">
            <a:spLocks/>
          </p:cNvSpPr>
          <p:nvPr/>
        </p:nvSpPr>
        <p:spPr>
          <a:xfrm>
            <a:off x="4656121" y="1142999"/>
            <a:ext cx="4352828" cy="3193501"/>
          </a:xfrm>
          <a:prstGeom prst="rect">
            <a:avLst/>
          </a:prstGeom>
          <a:ln>
            <a:solidFill>
              <a:srgbClr val="C00000"/>
            </a:solidFill>
          </a:ln>
        </p:spPr>
        <p:txBody>
          <a:bodyPr vert="horz" lIns="91440" tIns="45720" rIns="91440" bIns="45720" rtlCol="0">
            <a:noAutofit/>
          </a:bodyPr>
          <a:lstStyle/>
          <a:p>
            <a:r>
              <a:rPr lang="en-US" altLang="zh-CN" sz="1600" b="1" dirty="0">
                <a:solidFill>
                  <a:srgbClr val="C00000"/>
                </a:solidFill>
                <a:latin typeface="Times New Roman" panose="02020603050405020304" pitchFamily="18" charset="0"/>
                <a:cs typeface="Times New Roman" panose="02020603050405020304" pitchFamily="18" charset="0"/>
              </a:rPr>
              <a:t>3. HUCK BOLT FASTENING TECHNOLOGY</a:t>
            </a:r>
          </a:p>
          <a:p>
            <a:pPr marL="228600" indent="-228600" fontAlgn="base">
              <a:lnSpc>
                <a:spcPct val="110000"/>
              </a:lnSpc>
              <a:spcBef>
                <a:spcPct val="20000"/>
              </a:spcBef>
              <a:spcAft>
                <a:spcPts val="200"/>
              </a:spcAft>
              <a:buClr>
                <a:srgbClr val="C00000"/>
              </a:buClr>
              <a:buFont typeface="Courier New" panose="02070309020205020404" pitchFamily="49" charset="0"/>
              <a:buChar char="o"/>
              <a:defRPr/>
            </a:pPr>
            <a:r>
              <a:rPr lang="en-US" altLang="zh-CN" sz="1600" dirty="0">
                <a:latin typeface="Times New Roman" panose="02020603050405020304" pitchFamily="18" charset="0"/>
                <a:cs typeface="Times New Roman" panose="02020603050405020304" pitchFamily="18" charset="0"/>
              </a:rPr>
              <a:t>High quality, high performance</a:t>
            </a:r>
          </a:p>
          <a:p>
            <a:pPr marL="228600" indent="-228600" fontAlgn="base">
              <a:lnSpc>
                <a:spcPct val="110000"/>
              </a:lnSpc>
              <a:spcBef>
                <a:spcPct val="20000"/>
              </a:spcBef>
              <a:spcAft>
                <a:spcPts val="200"/>
              </a:spcAft>
              <a:buClr>
                <a:srgbClr val="C00000"/>
              </a:buClr>
              <a:buFont typeface="Courier New" panose="02070309020205020404" pitchFamily="49" charset="0"/>
              <a:buChar char="o"/>
              <a:defRPr/>
            </a:pPr>
            <a:r>
              <a:rPr lang="en-US" altLang="zh-CN" sz="1600" dirty="0">
                <a:latin typeface="Times New Roman" panose="02020603050405020304" pitchFamily="18" charset="0"/>
                <a:cs typeface="Times New Roman" panose="02020603050405020304" pitchFamily="18" charset="0"/>
              </a:rPr>
              <a:t>No welding, no cracking</a:t>
            </a:r>
          </a:p>
          <a:p>
            <a:pPr marL="228600" indent="-228600" fontAlgn="base">
              <a:lnSpc>
                <a:spcPct val="110000"/>
              </a:lnSpc>
              <a:spcBef>
                <a:spcPct val="20000"/>
              </a:spcBef>
              <a:spcAft>
                <a:spcPts val="200"/>
              </a:spcAft>
              <a:buClr>
                <a:srgbClr val="C00000"/>
              </a:buClr>
              <a:buFont typeface="Courier New" panose="02070309020205020404" pitchFamily="49" charset="0"/>
              <a:buChar char="o"/>
              <a:defRPr/>
            </a:pPr>
            <a:r>
              <a:rPr lang="en-US" altLang="zh-CN" sz="1600" dirty="0">
                <a:latin typeface="Times New Roman" panose="02020603050405020304" pitchFamily="18" charset="0"/>
                <a:cs typeface="Times New Roman" panose="02020603050405020304" pitchFamily="18" charset="0"/>
                <a:sym typeface="Wingdings" pitchFamily="2" charset="2"/>
              </a:rPr>
              <a:t>Easy to inspect, easy to service </a:t>
            </a:r>
          </a:p>
          <a:p>
            <a:pPr marL="228600" indent="-228600" fontAlgn="base">
              <a:lnSpc>
                <a:spcPct val="110000"/>
              </a:lnSpc>
              <a:spcBef>
                <a:spcPct val="20000"/>
              </a:spcBef>
              <a:spcAft>
                <a:spcPts val="200"/>
              </a:spcAft>
              <a:buClr>
                <a:srgbClr val="C00000"/>
              </a:buClr>
              <a:buFont typeface="Courier New" panose="02070309020205020404" pitchFamily="49" charset="0"/>
              <a:buChar char="o"/>
              <a:defRPr/>
            </a:pPr>
            <a:r>
              <a:rPr lang="en-US" altLang="zh-CN" sz="1600" dirty="0">
                <a:latin typeface="Times New Roman" panose="02020603050405020304" pitchFamily="18" charset="0"/>
                <a:cs typeface="Times New Roman" panose="02020603050405020304" pitchFamily="18" charset="0"/>
                <a:sym typeface="Wingdings" pitchFamily="2" charset="2"/>
              </a:rPr>
              <a:t>No paint needed, no corrosion</a:t>
            </a:r>
          </a:p>
          <a:p>
            <a:pPr marL="228600" indent="-228600" fontAlgn="base">
              <a:lnSpc>
                <a:spcPct val="110000"/>
              </a:lnSpc>
              <a:spcBef>
                <a:spcPct val="20000"/>
              </a:spcBef>
              <a:spcAft>
                <a:spcPts val="200"/>
              </a:spcAft>
              <a:buClr>
                <a:srgbClr val="C00000"/>
              </a:buClr>
              <a:buFont typeface="Courier New" panose="02070309020205020404" pitchFamily="49" charset="0"/>
              <a:buChar char="o"/>
              <a:defRPr/>
            </a:pPr>
            <a:r>
              <a:rPr lang="en-US" altLang="zh-CN" sz="1600" dirty="0">
                <a:latin typeface="Times New Roman" panose="02020603050405020304" pitchFamily="18" charset="0"/>
                <a:cs typeface="Times New Roman" panose="02020603050405020304" pitchFamily="18" charset="0"/>
                <a:sym typeface="Wingdings" pitchFamily="2" charset="2"/>
              </a:rPr>
              <a:t>Cost saving on maintenance and service </a:t>
            </a:r>
          </a:p>
          <a:p>
            <a:pPr marL="228600" indent="-228600" fontAlgn="base">
              <a:lnSpc>
                <a:spcPct val="110000"/>
              </a:lnSpc>
              <a:spcBef>
                <a:spcPct val="20000"/>
              </a:spcBef>
              <a:spcAft>
                <a:spcPts val="200"/>
              </a:spcAft>
              <a:buClr>
                <a:srgbClr val="C00000"/>
              </a:buClr>
              <a:buFont typeface="Courier New" panose="02070309020205020404" pitchFamily="49" charset="0"/>
              <a:buChar char="o"/>
              <a:defRPr/>
            </a:pPr>
            <a:r>
              <a:rPr lang="en-US" altLang="zh-CN" sz="1600" dirty="0">
                <a:latin typeface="Times New Roman" panose="02020603050405020304" pitchFamily="18" charset="0"/>
                <a:cs typeface="Times New Roman" panose="02020603050405020304" pitchFamily="18" charset="0"/>
              </a:rPr>
              <a:t>Lighter overall weight: better braking, better acceleration, less wear and tear on chassis components, resulting in truck durability and longevity </a:t>
            </a:r>
          </a:p>
        </p:txBody>
      </p:sp>
      <p:sp>
        <p:nvSpPr>
          <p:cNvPr id="6" name="Content Placeholder 2">
            <a:extLst>
              <a:ext uri="{FF2B5EF4-FFF2-40B4-BE49-F238E27FC236}">
                <a16:creationId xmlns:a16="http://schemas.microsoft.com/office/drawing/2014/main" id="{3D508E50-14BD-4CC5-AD8B-7885DAEEAAAC}"/>
              </a:ext>
            </a:extLst>
          </p:cNvPr>
          <p:cNvSpPr txBox="1">
            <a:spLocks/>
          </p:cNvSpPr>
          <p:nvPr/>
        </p:nvSpPr>
        <p:spPr>
          <a:xfrm>
            <a:off x="4656120" y="4454249"/>
            <a:ext cx="4344972" cy="1443318"/>
          </a:xfrm>
          <a:prstGeom prst="rect">
            <a:avLst/>
          </a:prstGeom>
          <a:ln>
            <a:solidFill>
              <a:srgbClr val="C00000"/>
            </a:solidFill>
          </a:ln>
        </p:spPr>
        <p:txBody>
          <a:bodyPr vert="horz" lIns="91440" tIns="45720" rIns="91440" bIns="45720" rtlCol="0">
            <a:normAutofit lnSpcReduction="10000"/>
          </a:bodyPr>
          <a:lstStyle/>
          <a:p>
            <a:r>
              <a:rPr lang="en-US" altLang="zh-CN" sz="1600" b="1" dirty="0">
                <a:solidFill>
                  <a:srgbClr val="C00000"/>
                </a:solidFill>
                <a:latin typeface="Times New Roman" panose="02020603050405020304" pitchFamily="18" charset="0"/>
                <a:cs typeface="Times New Roman" panose="02020603050405020304" pitchFamily="18" charset="0"/>
              </a:rPr>
              <a:t>4. AERIAL FLOW</a:t>
            </a:r>
            <a:endParaRPr lang="en-US" sz="1600" b="1" dirty="0">
              <a:solidFill>
                <a:srgbClr val="C00000"/>
              </a:solidFill>
              <a:latin typeface="Times New Roman" panose="02020603050405020304" pitchFamily="18" charset="0"/>
              <a:cs typeface="Times New Roman" panose="02020603050405020304" pitchFamily="18" charset="0"/>
            </a:endParaRPr>
          </a:p>
          <a:p>
            <a:pPr marL="228600" indent="-228600" fontAlgn="base">
              <a:lnSpc>
                <a:spcPct val="110000"/>
              </a:lnSpc>
              <a:spcBef>
                <a:spcPct val="20000"/>
              </a:spcBef>
              <a:spcAft>
                <a:spcPts val="200"/>
              </a:spcAft>
              <a:buClr>
                <a:srgbClr val="C00000"/>
              </a:buClr>
              <a:buFont typeface="Courier New" panose="02070309020205020404" pitchFamily="49" charset="0"/>
              <a:buChar char="o"/>
              <a:defRPr/>
            </a:pPr>
            <a:r>
              <a:rPr lang="en-US" altLang="zh-CN" sz="1600" dirty="0">
                <a:latin typeface="Times New Roman" panose="02020603050405020304" pitchFamily="18" charset="0"/>
                <a:cs typeface="Times New Roman" panose="02020603050405020304" pitchFamily="18" charset="0"/>
              </a:rPr>
              <a:t>Inverted Waterway Design: reduce wear and tear on seals</a:t>
            </a:r>
          </a:p>
          <a:p>
            <a:pPr marL="228600" indent="-228600" fontAlgn="base">
              <a:lnSpc>
                <a:spcPct val="110000"/>
              </a:lnSpc>
              <a:spcBef>
                <a:spcPct val="20000"/>
              </a:spcBef>
              <a:spcAft>
                <a:spcPts val="200"/>
              </a:spcAft>
              <a:buClr>
                <a:srgbClr val="C00000"/>
              </a:buClr>
              <a:buFont typeface="Courier New" panose="02070309020205020404" pitchFamily="49" charset="0"/>
              <a:buChar char="o"/>
              <a:defRPr/>
            </a:pPr>
            <a:r>
              <a:rPr lang="en-US" altLang="zh-CN" sz="1600" dirty="0">
                <a:latin typeface="Times New Roman" panose="02020603050405020304" pitchFamily="18" charset="0"/>
                <a:cs typeface="Times New Roman" panose="02020603050405020304" pitchFamily="18" charset="0"/>
              </a:rPr>
              <a:t>Minimize Flow Re-direction: more efficient flow </a:t>
            </a:r>
          </a:p>
        </p:txBody>
      </p:sp>
      <p:sp>
        <p:nvSpPr>
          <p:cNvPr id="7" name="TextBox 6">
            <a:extLst>
              <a:ext uri="{FF2B5EF4-FFF2-40B4-BE49-F238E27FC236}">
                <a16:creationId xmlns:a16="http://schemas.microsoft.com/office/drawing/2014/main" id="{40ACD61B-1C8E-4F28-9515-FF63FE526487}"/>
              </a:ext>
            </a:extLst>
          </p:cNvPr>
          <p:cNvSpPr txBox="1"/>
          <p:nvPr/>
        </p:nvSpPr>
        <p:spPr>
          <a:xfrm>
            <a:off x="4656121" y="6035612"/>
            <a:ext cx="4344971" cy="634020"/>
          </a:xfrm>
          <a:prstGeom prst="rect">
            <a:avLst/>
          </a:prstGeom>
          <a:noFill/>
          <a:ln>
            <a:solidFill>
              <a:srgbClr val="C00000"/>
            </a:solidFill>
          </a:ln>
        </p:spPr>
        <p:txBody>
          <a:bodyPr wrap="square" rtlCol="0">
            <a:spAutoFit/>
          </a:bodyPr>
          <a:lstStyle/>
          <a:p>
            <a:r>
              <a:rPr lang="en-US" altLang="zh-CN" sz="1600" b="1" dirty="0">
                <a:solidFill>
                  <a:srgbClr val="C00000"/>
                </a:solidFill>
                <a:latin typeface="Times New Roman" panose="02020603050405020304" pitchFamily="18" charset="0"/>
                <a:cs typeface="Times New Roman" panose="02020603050405020304" pitchFamily="18" charset="0"/>
              </a:rPr>
              <a:t>5. CENTRALIZED STABILIZER SYSTEM</a:t>
            </a:r>
          </a:p>
          <a:p>
            <a:pPr marL="228600" indent="-228600" fontAlgn="base">
              <a:spcBef>
                <a:spcPct val="20000"/>
              </a:spcBef>
              <a:spcAft>
                <a:spcPts val="200"/>
              </a:spcAft>
              <a:buClr>
                <a:srgbClr val="C00000"/>
              </a:buClr>
              <a:buFont typeface="Courier New" panose="02070309020205020404" pitchFamily="49" charset="0"/>
              <a:buChar char="o"/>
              <a:defRPr/>
            </a:pP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Easy to setup in confined space</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087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6142-B34A-4CA4-9D88-C5F57A8D40B6}"/>
              </a:ext>
            </a:extLst>
          </p:cNvPr>
          <p:cNvSpPr txBox="1">
            <a:spLocks/>
          </p:cNvSpPr>
          <p:nvPr/>
        </p:nvSpPr>
        <p:spPr>
          <a:xfrm>
            <a:off x="228604" y="304804"/>
            <a:ext cx="6857999" cy="506955"/>
          </a:xfrm>
          <a:prstGeom prst="rect">
            <a:avLst/>
          </a:prstGeom>
        </p:spPr>
        <p:txBody>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Sutphen Corporation</a:t>
            </a:r>
          </a:p>
        </p:txBody>
      </p:sp>
      <p:pic>
        <p:nvPicPr>
          <p:cNvPr id="8" name="Content Placeholder 4" descr="DSC_0038.JPG">
            <a:extLst>
              <a:ext uri="{FF2B5EF4-FFF2-40B4-BE49-F238E27FC236}">
                <a16:creationId xmlns:a16="http://schemas.microsoft.com/office/drawing/2014/main" id="{090D52B5-8AF1-41A7-A561-5A7954B27532}"/>
              </a:ext>
            </a:extLst>
          </p:cNvPr>
          <p:cNvPicPr>
            <a:picLocks noChangeAspect="1"/>
          </p:cNvPicPr>
          <p:nvPr/>
        </p:nvPicPr>
        <p:blipFill rotWithShape="1">
          <a:blip r:embed="rId2" cstate="print"/>
          <a:srcRect t="3333" b="60000"/>
          <a:stretch/>
        </p:blipFill>
        <p:spPr>
          <a:xfrm>
            <a:off x="1143001" y="4861928"/>
            <a:ext cx="6810963" cy="1676400"/>
          </a:xfrm>
          <a:prstGeom prst="rect">
            <a:avLst/>
          </a:prstGeom>
        </p:spPr>
      </p:pic>
      <p:pic>
        <p:nvPicPr>
          <p:cNvPr id="10" name="Content Placeholder 4" descr="DSC_0022.JPG">
            <a:extLst>
              <a:ext uri="{FF2B5EF4-FFF2-40B4-BE49-F238E27FC236}">
                <a16:creationId xmlns:a16="http://schemas.microsoft.com/office/drawing/2014/main" id="{82A716A2-A00E-46DB-B5BD-5FE49451A88F}"/>
              </a:ext>
            </a:extLst>
          </p:cNvPr>
          <p:cNvPicPr>
            <a:picLocks noChangeAspect="1"/>
          </p:cNvPicPr>
          <p:nvPr/>
        </p:nvPicPr>
        <p:blipFill rotWithShape="1">
          <a:blip r:embed="rId3" cstate="print"/>
          <a:srcRect t="11477" b="6293"/>
          <a:stretch/>
        </p:blipFill>
        <p:spPr>
          <a:xfrm>
            <a:off x="1143000" y="1223382"/>
            <a:ext cx="6810963" cy="3733800"/>
          </a:xfrm>
          <a:prstGeom prst="rect">
            <a:avLst/>
          </a:prstGeom>
        </p:spPr>
      </p:pic>
    </p:spTree>
    <p:extLst>
      <p:ext uri="{BB962C8B-B14F-4D97-AF65-F5344CB8AC3E}">
        <p14:creationId xmlns:p14="http://schemas.microsoft.com/office/powerpoint/2010/main" val="3549851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road, red, crane&#10;&#10;Description automatically generated">
            <a:extLst>
              <a:ext uri="{FF2B5EF4-FFF2-40B4-BE49-F238E27FC236}">
                <a16:creationId xmlns:a16="http://schemas.microsoft.com/office/drawing/2014/main" id="{84170516-1800-4A27-AC5C-81C17D82EF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77" r="12946"/>
          <a:stretch/>
        </p:blipFill>
        <p:spPr>
          <a:xfrm>
            <a:off x="107482" y="1828800"/>
            <a:ext cx="4159718" cy="3794906"/>
          </a:xfrm>
          <a:prstGeom prst="rect">
            <a:avLst/>
          </a:prstGeom>
          <a:ln>
            <a:noFill/>
          </a:ln>
          <a:effectLst>
            <a:softEdge rad="112500"/>
          </a:effectLst>
        </p:spPr>
      </p:pic>
      <p:sp>
        <p:nvSpPr>
          <p:cNvPr id="4" name="Content Placeholder 2">
            <a:extLst>
              <a:ext uri="{FF2B5EF4-FFF2-40B4-BE49-F238E27FC236}">
                <a16:creationId xmlns:a16="http://schemas.microsoft.com/office/drawing/2014/main" id="{8E97607B-852B-470A-AC91-D1A11E60DEE2}"/>
              </a:ext>
            </a:extLst>
          </p:cNvPr>
          <p:cNvSpPr>
            <a:spLocks noGrp="1"/>
          </p:cNvSpPr>
          <p:nvPr>
            <p:ph idx="1"/>
          </p:nvPr>
        </p:nvSpPr>
        <p:spPr>
          <a:xfrm>
            <a:off x="4298482" y="1066799"/>
            <a:ext cx="4693118" cy="5334001"/>
          </a:xfrm>
        </p:spPr>
        <p:txBody>
          <a:bodyPr>
            <a:normAutofit lnSpcReduction="10000"/>
          </a:bodyPr>
          <a:lstStyle/>
          <a:p>
            <a:endParaRPr lang="en-US" sz="2100" dirty="0"/>
          </a:p>
          <a:p>
            <a:r>
              <a:rPr lang="en-US" sz="2400" dirty="0"/>
              <a:t>SPH Standard Profile</a:t>
            </a:r>
          </a:p>
          <a:p>
            <a:r>
              <a:rPr lang="en-US" sz="2400" dirty="0"/>
              <a:t>Sole Source Manufacture</a:t>
            </a:r>
          </a:p>
          <a:p>
            <a:r>
              <a:rPr lang="en-US" sz="2400" dirty="0"/>
              <a:t>Mid-Mount Aerial Device Design</a:t>
            </a:r>
          </a:p>
          <a:p>
            <a:r>
              <a:rPr lang="en-US" sz="2400" dirty="0"/>
              <a:t>Benefits of Box Boom Structure</a:t>
            </a:r>
          </a:p>
          <a:p>
            <a:r>
              <a:rPr lang="en-US" sz="2400" dirty="0"/>
              <a:t>Huck Bolt Fastening Technology</a:t>
            </a:r>
          </a:p>
          <a:p>
            <a:r>
              <a:rPr lang="en-US" sz="2400" dirty="0"/>
              <a:t>Aerial Flow</a:t>
            </a:r>
          </a:p>
          <a:p>
            <a:r>
              <a:rPr lang="en-US" sz="2400" dirty="0"/>
              <a:t>Stabilizer/Outrigger System</a:t>
            </a:r>
          </a:p>
          <a:p>
            <a:r>
              <a:rPr lang="en-US" sz="2400" dirty="0"/>
              <a:t>Water Tank configurations</a:t>
            </a:r>
          </a:p>
          <a:p>
            <a:r>
              <a:rPr lang="en-US" sz="2400" dirty="0"/>
              <a:t>Generator Placement</a:t>
            </a:r>
          </a:p>
          <a:p>
            <a:r>
              <a:rPr lang="en-US" sz="2400" dirty="0"/>
              <a:t>Platform Benefits</a:t>
            </a:r>
          </a:p>
          <a:p>
            <a:r>
              <a:rPr lang="en-US" sz="2400" dirty="0"/>
              <a:t>Wrap Up</a:t>
            </a:r>
          </a:p>
          <a:p>
            <a:endParaRPr lang="en-US" sz="2100" dirty="0"/>
          </a:p>
          <a:p>
            <a:endParaRPr lang="en-US" sz="2100" dirty="0"/>
          </a:p>
          <a:p>
            <a:endParaRPr lang="en-US" sz="2100" dirty="0"/>
          </a:p>
        </p:txBody>
      </p:sp>
      <p:sp>
        <p:nvSpPr>
          <p:cNvPr id="15" name="Title 1">
            <a:extLst>
              <a:ext uri="{FF2B5EF4-FFF2-40B4-BE49-F238E27FC236}">
                <a16:creationId xmlns:a16="http://schemas.microsoft.com/office/drawing/2014/main" id="{C0B97DDC-B6C7-4350-BA85-1C4CD6AABBC6}"/>
              </a:ext>
            </a:extLst>
          </p:cNvPr>
          <p:cNvSpPr txBox="1">
            <a:spLocks/>
          </p:cNvSpPr>
          <p:nvPr/>
        </p:nvSpPr>
        <p:spPr bwMode="auto">
          <a:xfrm>
            <a:off x="228604" y="331249"/>
            <a:ext cx="6857999" cy="5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sz="3200" dirty="0"/>
              <a:t>Sutphen SPH Key Components</a:t>
            </a:r>
            <a:endParaRPr lang="en-US" sz="3200" b="1" dirty="0"/>
          </a:p>
        </p:txBody>
      </p:sp>
    </p:spTree>
    <p:extLst>
      <p:ext uri="{BB962C8B-B14F-4D97-AF65-F5344CB8AC3E}">
        <p14:creationId xmlns:p14="http://schemas.microsoft.com/office/powerpoint/2010/main" val="1224443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7DAA-68C0-40A5-9A57-672D6424B938}"/>
              </a:ext>
            </a:extLst>
          </p:cNvPr>
          <p:cNvSpPr>
            <a:spLocks noGrp="1"/>
          </p:cNvSpPr>
          <p:nvPr>
            <p:ph type="title"/>
          </p:nvPr>
        </p:nvSpPr>
        <p:spPr>
          <a:xfrm>
            <a:off x="228604" y="331249"/>
            <a:ext cx="6857999" cy="506955"/>
          </a:xfrm>
        </p:spPr>
        <p:txBody>
          <a:bodyPr/>
          <a:lstStyle/>
          <a:p>
            <a:r>
              <a:rPr lang="en-US" sz="3200" dirty="0"/>
              <a:t>Standard Profile</a:t>
            </a:r>
            <a:endParaRPr lang="en-US" sz="3200" b="1" dirty="0"/>
          </a:p>
        </p:txBody>
      </p:sp>
      <p:sp>
        <p:nvSpPr>
          <p:cNvPr id="4" name="Content Placeholder 2">
            <a:extLst>
              <a:ext uri="{FF2B5EF4-FFF2-40B4-BE49-F238E27FC236}">
                <a16:creationId xmlns:a16="http://schemas.microsoft.com/office/drawing/2014/main" id="{8E97607B-852B-470A-AC91-D1A11E60DEE2}"/>
              </a:ext>
            </a:extLst>
          </p:cNvPr>
          <p:cNvSpPr>
            <a:spLocks noGrp="1"/>
          </p:cNvSpPr>
          <p:nvPr>
            <p:ph idx="1"/>
          </p:nvPr>
        </p:nvSpPr>
        <p:spPr>
          <a:xfrm>
            <a:off x="197318" y="1066799"/>
            <a:ext cx="8946682" cy="5459951"/>
          </a:xfrm>
        </p:spPr>
        <p:txBody>
          <a:bodyPr>
            <a:normAutofit/>
          </a:bodyPr>
          <a:lstStyle/>
          <a:p>
            <a:endParaRPr lang="en-US" sz="2100" dirty="0"/>
          </a:p>
          <a:p>
            <a:r>
              <a:rPr lang="en-US" sz="2100" dirty="0"/>
              <a:t>Standard Length – 46’</a:t>
            </a:r>
          </a:p>
          <a:p>
            <a:r>
              <a:rPr lang="en-US" sz="2100" dirty="0"/>
              <a:t>Standard Height – 11’ 6”</a:t>
            </a:r>
          </a:p>
          <a:p>
            <a:r>
              <a:rPr lang="en-US" sz="2100" dirty="0"/>
              <a:t>Low Profile option – 10’ 0”</a:t>
            </a:r>
          </a:p>
          <a:p>
            <a:r>
              <a:rPr lang="en-US" sz="2100" dirty="0"/>
              <a:t>Min Wheelbase – 230” (56” cab)</a:t>
            </a:r>
          </a:p>
          <a:p>
            <a:r>
              <a:rPr lang="en-US" sz="2100" dirty="0"/>
              <a:t>Max Wheelbase – 247” (73” cab)</a:t>
            </a:r>
          </a:p>
          <a:p>
            <a:r>
              <a:rPr lang="en-US" sz="2100" dirty="0"/>
              <a:t>Standard Weight – 68,000 </a:t>
            </a:r>
            <a:r>
              <a:rPr lang="en-US" sz="2100" dirty="0" err="1"/>
              <a:t>lbs</a:t>
            </a:r>
            <a:endParaRPr lang="en-US" sz="2100" dirty="0"/>
          </a:p>
          <a:p>
            <a:r>
              <a:rPr lang="en-US" sz="2100" dirty="0"/>
              <a:t>Vertical Reach – 100’</a:t>
            </a:r>
          </a:p>
          <a:p>
            <a:r>
              <a:rPr lang="en-US" sz="2100" dirty="0"/>
              <a:t>Horizontal Reach – 89’ 4” </a:t>
            </a:r>
          </a:p>
          <a:p>
            <a:r>
              <a:rPr lang="en-US" sz="2100" dirty="0"/>
              <a:t>Tip Load – 1000 </a:t>
            </a:r>
            <a:r>
              <a:rPr lang="en-US" sz="2100" dirty="0" err="1"/>
              <a:t>lbs</a:t>
            </a:r>
            <a:r>
              <a:rPr lang="en-US" sz="2100" dirty="0"/>
              <a:t> dry</a:t>
            </a:r>
          </a:p>
          <a:p>
            <a:pPr marL="0" indent="0">
              <a:buNone/>
            </a:pPr>
            <a:r>
              <a:rPr lang="en-US" sz="2100" dirty="0"/>
              <a:t>	          500 </a:t>
            </a:r>
            <a:r>
              <a:rPr lang="en-US" sz="2100" dirty="0" err="1"/>
              <a:t>lbs</a:t>
            </a:r>
            <a:r>
              <a:rPr lang="en-US" sz="2100" dirty="0"/>
              <a:t> wet</a:t>
            </a:r>
          </a:p>
          <a:p>
            <a:r>
              <a:rPr lang="en-US" sz="2100" dirty="0"/>
              <a:t>(1) set of stabilizers/outriggers – out and down</a:t>
            </a:r>
          </a:p>
          <a:p>
            <a:r>
              <a:rPr lang="en-US" sz="2100" dirty="0"/>
              <a:t>(2) sets of jacks – straight down</a:t>
            </a:r>
          </a:p>
        </p:txBody>
      </p:sp>
      <p:pic>
        <p:nvPicPr>
          <p:cNvPr id="1026" name="Picture 2">
            <a:extLst>
              <a:ext uri="{FF2B5EF4-FFF2-40B4-BE49-F238E27FC236}">
                <a16:creationId xmlns:a16="http://schemas.microsoft.com/office/drawing/2014/main" id="{EAE1A8FA-078C-4705-B6DB-BE5A984FF3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091" b="24116"/>
          <a:stretch/>
        </p:blipFill>
        <p:spPr bwMode="auto">
          <a:xfrm>
            <a:off x="4226882" y="941966"/>
            <a:ext cx="4383718" cy="4163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590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Footer Placeholder 1">
            <a:extLst>
              <a:ext uri="{FF2B5EF4-FFF2-40B4-BE49-F238E27FC236}">
                <a16:creationId xmlns:a16="http://schemas.microsoft.com/office/drawing/2014/main" id="{13B5CE3C-A4A5-4CCD-95F7-DF19592F65E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pic>
        <p:nvPicPr>
          <p:cNvPr id="21509" name="Picture 2050">
            <a:extLst>
              <a:ext uri="{FF2B5EF4-FFF2-40B4-BE49-F238E27FC236}">
                <a16:creationId xmlns:a16="http://schemas.microsoft.com/office/drawing/2014/main" id="{54E1CD4B-0488-44E7-BDEC-AABE8B1D1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16013"/>
            <a:ext cx="7010400"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5091038-2119-45E3-B5C3-23788A591EA7}"/>
              </a:ext>
            </a:extLst>
          </p:cNvPr>
          <p:cNvSpPr txBox="1">
            <a:spLocks/>
          </p:cNvSpPr>
          <p:nvPr/>
        </p:nvSpPr>
        <p:spPr bwMode="auto">
          <a:xfrm>
            <a:off x="228604" y="331249"/>
            <a:ext cx="6857999" cy="5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altLang="en-US" sz="3200" dirty="0"/>
              <a:t>Sutphen Corporation Headquarters</a:t>
            </a:r>
            <a:endParaRPr lang="en-US" sz="3200" dirty="0"/>
          </a:p>
        </p:txBody>
      </p:sp>
      <p:sp>
        <p:nvSpPr>
          <p:cNvPr id="21506" name="Title 3">
            <a:extLst>
              <a:ext uri="{FF2B5EF4-FFF2-40B4-BE49-F238E27FC236}">
                <a16:creationId xmlns:a16="http://schemas.microsoft.com/office/drawing/2014/main" id="{135D6BD3-997B-43AF-93E7-39046F4C6F6A}"/>
              </a:ext>
            </a:extLst>
          </p:cNvPr>
          <p:cNvSpPr>
            <a:spLocks noGrp="1"/>
          </p:cNvSpPr>
          <p:nvPr>
            <p:ph type="title"/>
          </p:nvPr>
        </p:nvSpPr>
        <p:spPr>
          <a:xfrm>
            <a:off x="4800600" y="1295400"/>
            <a:ext cx="2814289" cy="698500"/>
          </a:xfrm>
        </p:spPr>
        <p:txBody>
          <a:bodyPr/>
          <a:lstStyle/>
          <a:p>
            <a:pPr algn="ctr" eaLnBrk="1" hangingPunct="1">
              <a:lnSpc>
                <a:spcPct val="100000"/>
              </a:lnSpc>
            </a:pPr>
            <a:r>
              <a:rPr lang="en-US" altLang="en-US" sz="2400" dirty="0"/>
              <a:t>Located in</a:t>
            </a:r>
            <a:br>
              <a:rPr lang="en-US" altLang="en-US" sz="2400" dirty="0"/>
            </a:br>
            <a:r>
              <a:rPr lang="en-US" altLang="en-US" sz="2400" dirty="0"/>
              <a:t>Dublin, Ohio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4">
            <a:extLst>
              <a:ext uri="{FF2B5EF4-FFF2-40B4-BE49-F238E27FC236}">
                <a16:creationId xmlns:a16="http://schemas.microsoft.com/office/drawing/2014/main" id="{D0D7E0AB-D8B6-40BC-B8F3-76071AC89FC1}"/>
              </a:ext>
            </a:extLst>
          </p:cNvPr>
          <p:cNvSpPr>
            <a:spLocks noGrp="1"/>
          </p:cNvSpPr>
          <p:nvPr>
            <p:ph idx="1"/>
          </p:nvPr>
        </p:nvSpPr>
        <p:spPr>
          <a:xfrm>
            <a:off x="304800" y="6400800"/>
            <a:ext cx="8707438" cy="403225"/>
          </a:xfrm>
        </p:spPr>
        <p:txBody>
          <a:bodyPr/>
          <a:lstStyle/>
          <a:p>
            <a:pPr marL="0" indent="0" eaLnBrk="1" hangingPunct="1">
              <a:buFont typeface="Arial" panose="020B0604020202020204" pitchFamily="34" charset="0"/>
              <a:buNone/>
            </a:pPr>
            <a:r>
              <a:rPr lang="en-US" altLang="en-US" sz="1800" b="1" dirty="0">
                <a:solidFill>
                  <a:srgbClr val="000000"/>
                </a:solidFill>
              </a:rPr>
              <a:t>Eliminating customer’s need to seek after-sales service from multiple manufacturers.</a:t>
            </a:r>
          </a:p>
        </p:txBody>
      </p:sp>
      <p:pic>
        <p:nvPicPr>
          <p:cNvPr id="26628" name="Picture 2">
            <a:extLst>
              <a:ext uri="{FF2B5EF4-FFF2-40B4-BE49-F238E27FC236}">
                <a16:creationId xmlns:a16="http://schemas.microsoft.com/office/drawing/2014/main" id="{852EA5E6-A293-4B98-AF83-C44FD1B56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3999" b="14471"/>
          <a:stretch>
            <a:fillRect/>
          </a:stretch>
        </p:blipFill>
        <p:spPr bwMode="auto">
          <a:xfrm>
            <a:off x="593725" y="1395413"/>
            <a:ext cx="358140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026">
            <a:extLst>
              <a:ext uri="{FF2B5EF4-FFF2-40B4-BE49-F238E27FC236}">
                <a16:creationId xmlns:a16="http://schemas.microsoft.com/office/drawing/2014/main" id="{99AC5F84-B67C-4866-A2DE-C38E9BA5A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530"/>
          <a:stretch>
            <a:fillRect/>
          </a:stretch>
        </p:blipFill>
        <p:spPr bwMode="auto">
          <a:xfrm>
            <a:off x="5032375" y="1189038"/>
            <a:ext cx="3614737"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2">
            <a:extLst>
              <a:ext uri="{FF2B5EF4-FFF2-40B4-BE49-F238E27FC236}">
                <a16:creationId xmlns:a16="http://schemas.microsoft.com/office/drawing/2014/main" id="{70063F45-50D9-412F-AB07-3D60FA869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226" r="2499" b="6615"/>
          <a:stretch>
            <a:fillRect/>
          </a:stretch>
        </p:blipFill>
        <p:spPr bwMode="auto">
          <a:xfrm>
            <a:off x="101600" y="3865563"/>
            <a:ext cx="4408488"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Content Placeholder 4">
            <a:extLst>
              <a:ext uri="{FF2B5EF4-FFF2-40B4-BE49-F238E27FC236}">
                <a16:creationId xmlns:a16="http://schemas.microsoft.com/office/drawing/2014/main" id="{9B9AA580-31BC-49A4-A1AC-0AA0719BB82F}"/>
              </a:ext>
            </a:extLst>
          </p:cNvPr>
          <p:cNvSpPr txBox="1">
            <a:spLocks/>
          </p:cNvSpPr>
          <p:nvPr/>
        </p:nvSpPr>
        <p:spPr bwMode="auto">
          <a:xfrm>
            <a:off x="257175" y="1020763"/>
            <a:ext cx="30622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90000"/>
              </a:lnSpc>
              <a:spcBef>
                <a:spcPts val="1000"/>
              </a:spcBef>
              <a:spcAft>
                <a:spcPts val="400"/>
              </a:spcAft>
              <a:buClrTx/>
              <a:buSzTx/>
              <a:buFont typeface="Arial" panose="020B0604020202020204" pitchFamily="34" charset="0"/>
              <a:buNone/>
              <a:tabLst/>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Sutphen manufactures: </a:t>
            </a:r>
          </a:p>
        </p:txBody>
      </p:sp>
      <p:sp>
        <p:nvSpPr>
          <p:cNvPr id="11" name="Rectangle 10">
            <a:extLst>
              <a:ext uri="{FF2B5EF4-FFF2-40B4-BE49-F238E27FC236}">
                <a16:creationId xmlns:a16="http://schemas.microsoft.com/office/drawing/2014/main" id="{039208F4-42D7-475F-99FF-96B87886482F}"/>
              </a:ext>
            </a:extLst>
          </p:cNvPr>
          <p:cNvSpPr/>
          <p:nvPr/>
        </p:nvSpPr>
        <p:spPr>
          <a:xfrm>
            <a:off x="593725" y="3446463"/>
            <a:ext cx="3581400" cy="342900"/>
          </a:xfrm>
          <a:prstGeom prst="rect">
            <a:avLst/>
          </a:prstGeom>
          <a:solidFill>
            <a:srgbClr val="C00000">
              <a:alpha val="69804"/>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Cab</a:t>
            </a:r>
            <a:endPar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Rectangle 11">
            <a:extLst>
              <a:ext uri="{FF2B5EF4-FFF2-40B4-BE49-F238E27FC236}">
                <a16:creationId xmlns:a16="http://schemas.microsoft.com/office/drawing/2014/main" id="{F07FBE3A-F5AC-4377-824C-7579CED491E5}"/>
              </a:ext>
            </a:extLst>
          </p:cNvPr>
          <p:cNvSpPr/>
          <p:nvPr/>
        </p:nvSpPr>
        <p:spPr>
          <a:xfrm>
            <a:off x="5029200" y="3429000"/>
            <a:ext cx="3617912" cy="342900"/>
          </a:xfrm>
          <a:prstGeom prst="rect">
            <a:avLst/>
          </a:prstGeom>
          <a:solidFill>
            <a:srgbClr val="C00000">
              <a:alpha val="69804"/>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Chassis</a:t>
            </a:r>
            <a:endPar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Rectangle 12">
            <a:extLst>
              <a:ext uri="{FF2B5EF4-FFF2-40B4-BE49-F238E27FC236}">
                <a16:creationId xmlns:a16="http://schemas.microsoft.com/office/drawing/2014/main" id="{76F863C0-7B91-4AD6-AF90-527239E21BAC}"/>
              </a:ext>
            </a:extLst>
          </p:cNvPr>
          <p:cNvSpPr/>
          <p:nvPr/>
        </p:nvSpPr>
        <p:spPr>
          <a:xfrm>
            <a:off x="101600" y="5978525"/>
            <a:ext cx="4408488" cy="342900"/>
          </a:xfrm>
          <a:prstGeom prst="rect">
            <a:avLst/>
          </a:prstGeom>
          <a:solidFill>
            <a:srgbClr val="B80000">
              <a:alpha val="78824"/>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Body</a:t>
            </a:r>
            <a:endPar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5" name="Picture 14" descr="A picture containing outdoor, transport, ship, large&#10;&#10;Description automatically generated">
            <a:extLst>
              <a:ext uri="{FF2B5EF4-FFF2-40B4-BE49-F238E27FC236}">
                <a16:creationId xmlns:a16="http://schemas.microsoft.com/office/drawing/2014/main" id="{05715DAA-D4F7-410B-9C1C-5F5D189E6A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25" t="3564" r="200" b="2983"/>
          <a:stretch/>
        </p:blipFill>
        <p:spPr>
          <a:xfrm flipH="1">
            <a:off x="4744150" y="3870796"/>
            <a:ext cx="4281486" cy="2450466"/>
          </a:xfrm>
          <a:prstGeom prst="rect">
            <a:avLst/>
          </a:prstGeom>
          <a:noFill/>
          <a:ln>
            <a:noFill/>
          </a:ln>
        </p:spPr>
      </p:pic>
      <p:sp>
        <p:nvSpPr>
          <p:cNvPr id="14" name="Rectangle 13">
            <a:extLst>
              <a:ext uri="{FF2B5EF4-FFF2-40B4-BE49-F238E27FC236}">
                <a16:creationId xmlns:a16="http://schemas.microsoft.com/office/drawing/2014/main" id="{20B09F03-13CA-47D2-B29A-DA5DD93828EB}"/>
              </a:ext>
            </a:extLst>
          </p:cNvPr>
          <p:cNvSpPr/>
          <p:nvPr/>
        </p:nvSpPr>
        <p:spPr>
          <a:xfrm>
            <a:off x="4522788" y="5981700"/>
            <a:ext cx="4592637" cy="344488"/>
          </a:xfrm>
          <a:prstGeom prst="rect">
            <a:avLst/>
          </a:prstGeom>
          <a:solidFill>
            <a:srgbClr val="B80000">
              <a:alpha val="78824"/>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Aerial Ladder and</a:t>
            </a:r>
            <a:r>
              <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6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Platform</a:t>
            </a:r>
            <a:endPar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Title 1">
            <a:extLst>
              <a:ext uri="{FF2B5EF4-FFF2-40B4-BE49-F238E27FC236}">
                <a16:creationId xmlns:a16="http://schemas.microsoft.com/office/drawing/2014/main" id="{E52BE836-1537-4DB7-A4B3-E9C3E9222F50}"/>
              </a:ext>
            </a:extLst>
          </p:cNvPr>
          <p:cNvSpPr txBox="1">
            <a:spLocks/>
          </p:cNvSpPr>
          <p:nvPr/>
        </p:nvSpPr>
        <p:spPr bwMode="auto">
          <a:xfrm>
            <a:off x="228604" y="331249"/>
            <a:ext cx="6857999" cy="5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2pPr>
            <a:lvl3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3pPr>
            <a:lvl4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4pPr>
            <a:lvl5pPr algn="l" rtl="0" eaLnBrk="0" fontAlgn="base" hangingPunct="0">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5pPr>
            <a:lvl6pPr marL="4572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6pPr>
            <a:lvl7pPr marL="9144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7pPr>
            <a:lvl8pPr marL="13716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8pPr>
            <a:lvl9pPr marL="1828800" algn="l" rtl="0" fontAlgn="base">
              <a:lnSpc>
                <a:spcPct val="90000"/>
              </a:lnSpc>
              <a:spcBef>
                <a:spcPct val="0"/>
              </a:spcBef>
              <a:spcAft>
                <a:spcPct val="0"/>
              </a:spcAft>
              <a:defRPr sz="3600">
                <a:solidFill>
                  <a:schemeClr val="tx1"/>
                </a:solidFill>
                <a:latin typeface="Times New Roman" panose="02020603050405020304" pitchFamily="18" charset="0"/>
                <a:cs typeface="Times New Roman" panose="02020603050405020304" pitchFamily="18" charset="0"/>
              </a:defRPr>
            </a:lvl9pPr>
          </a:lstStyle>
          <a:p>
            <a:r>
              <a:rPr lang="en-US" altLang="en-US" sz="3200" dirty="0"/>
              <a:t>Single Source Manufacturer</a:t>
            </a:r>
            <a:endParaRPr lang="en-US"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llun\Desktop\s.JPG">
            <a:extLst>
              <a:ext uri="{FF2B5EF4-FFF2-40B4-BE49-F238E27FC236}">
                <a16:creationId xmlns:a16="http://schemas.microsoft.com/office/drawing/2014/main" id="{63B2CB37-39BC-4E3B-8991-3CDB126759DD}"/>
              </a:ext>
            </a:extLst>
          </p:cNvPr>
          <p:cNvPicPr>
            <a:picLocks noChangeAspect="1" noChangeArrowheads="1"/>
          </p:cNvPicPr>
          <p:nvPr/>
        </p:nvPicPr>
        <p:blipFill>
          <a:blip r:embed="rId2" cstate="print"/>
          <a:srcRect/>
          <a:stretch>
            <a:fillRect/>
          </a:stretch>
        </p:blipFill>
        <p:spPr bwMode="auto">
          <a:xfrm>
            <a:off x="533400" y="2133600"/>
            <a:ext cx="7194082" cy="3472528"/>
          </a:xfrm>
          <a:prstGeom prst="rect">
            <a:avLst/>
          </a:prstGeom>
          <a:noFill/>
        </p:spPr>
      </p:pic>
      <p:sp>
        <p:nvSpPr>
          <p:cNvPr id="2" name="Title 1">
            <a:extLst>
              <a:ext uri="{FF2B5EF4-FFF2-40B4-BE49-F238E27FC236}">
                <a16:creationId xmlns:a16="http://schemas.microsoft.com/office/drawing/2014/main" id="{53E57DAA-68C0-40A5-9A57-672D6424B938}"/>
              </a:ext>
            </a:extLst>
          </p:cNvPr>
          <p:cNvSpPr>
            <a:spLocks noGrp="1"/>
          </p:cNvSpPr>
          <p:nvPr>
            <p:ph type="title"/>
          </p:nvPr>
        </p:nvSpPr>
        <p:spPr>
          <a:xfrm>
            <a:off x="228604" y="331249"/>
            <a:ext cx="6857999" cy="506955"/>
          </a:xfrm>
        </p:spPr>
        <p:txBody>
          <a:bodyPr/>
          <a:lstStyle/>
          <a:p>
            <a:r>
              <a:rPr lang="en-US" sz="3200" dirty="0"/>
              <a:t>Aerial Device Mid-Mount Design</a:t>
            </a:r>
          </a:p>
        </p:txBody>
      </p:sp>
      <p:sp>
        <p:nvSpPr>
          <p:cNvPr id="4" name="Content Placeholder 2">
            <a:extLst>
              <a:ext uri="{FF2B5EF4-FFF2-40B4-BE49-F238E27FC236}">
                <a16:creationId xmlns:a16="http://schemas.microsoft.com/office/drawing/2014/main" id="{8E97607B-852B-470A-AC91-D1A11E60DEE2}"/>
              </a:ext>
            </a:extLst>
          </p:cNvPr>
          <p:cNvSpPr>
            <a:spLocks noGrp="1"/>
          </p:cNvSpPr>
          <p:nvPr>
            <p:ph idx="1"/>
          </p:nvPr>
        </p:nvSpPr>
        <p:spPr>
          <a:xfrm>
            <a:off x="197318" y="1066800"/>
            <a:ext cx="8915400" cy="1828800"/>
          </a:xfrm>
        </p:spPr>
        <p:txBody>
          <a:bodyPr>
            <a:normAutofit/>
          </a:bodyPr>
          <a:lstStyle/>
          <a:p>
            <a:pPr>
              <a:lnSpc>
                <a:spcPct val="100000"/>
              </a:lnSpc>
            </a:pPr>
            <a:r>
              <a:rPr lang="en-US" altLang="zh-CN" sz="2100" dirty="0"/>
              <a:t>Truck feature: Base of aerial device is in the center of the truck</a:t>
            </a:r>
            <a:endParaRPr lang="en-US" sz="2100" dirty="0"/>
          </a:p>
          <a:p>
            <a:pPr>
              <a:lnSpc>
                <a:spcPct val="100000"/>
              </a:lnSpc>
              <a:buFont typeface="Wingdings" panose="05000000000000000000" pitchFamily="2" charset="2"/>
              <a:buChar char="à"/>
            </a:pPr>
            <a:r>
              <a:rPr lang="en-US" sz="2100" dirty="0">
                <a:sym typeface="Wingdings" pitchFamily="2" charset="2"/>
              </a:rPr>
              <a:t> Benefit and Value:  </a:t>
            </a:r>
            <a:r>
              <a:rPr lang="en-US" sz="2100" b="1" dirty="0">
                <a:sym typeface="Wingdings" pitchFamily="2" charset="2"/>
              </a:rPr>
              <a:t>Lo</a:t>
            </a:r>
            <a:r>
              <a:rPr lang="en-US" altLang="zh-CN" sz="2100" b="1" dirty="0"/>
              <a:t>wer center of gravity</a:t>
            </a:r>
            <a:r>
              <a:rPr lang="en-US" altLang="zh-CN" sz="2100" dirty="0"/>
              <a:t> – better weight distribution: p</a:t>
            </a:r>
            <a:r>
              <a:rPr lang="en-US" sz="2100" dirty="0">
                <a:sym typeface="Wingdings" pitchFamily="2" charset="2"/>
              </a:rPr>
              <a:t>roviding excellent drivability with outstanding stability and maneuverability</a:t>
            </a:r>
            <a:r>
              <a:rPr lang="en-US" altLang="zh-CN" sz="2100" dirty="0">
                <a:sym typeface="Wingdings" pitchFamily="2" charset="2"/>
              </a:rPr>
              <a:t> </a:t>
            </a:r>
            <a:endParaRPr lang="en-US" sz="2100" dirty="0"/>
          </a:p>
        </p:txBody>
      </p:sp>
      <p:graphicFrame>
        <p:nvGraphicFramePr>
          <p:cNvPr id="7" name="Table 6">
            <a:extLst>
              <a:ext uri="{FF2B5EF4-FFF2-40B4-BE49-F238E27FC236}">
                <a16:creationId xmlns:a16="http://schemas.microsoft.com/office/drawing/2014/main" id="{24D97008-0371-4BA6-A04C-0545408ED6E8}"/>
              </a:ext>
            </a:extLst>
          </p:cNvPr>
          <p:cNvGraphicFramePr>
            <a:graphicFrameLocks noGrp="1"/>
          </p:cNvGraphicFramePr>
          <p:nvPr>
            <p:extLst>
              <p:ext uri="{D42A27DB-BD31-4B8C-83A1-F6EECF244321}">
                <p14:modId xmlns:p14="http://schemas.microsoft.com/office/powerpoint/2010/main" val="2854922334"/>
              </p:ext>
            </p:extLst>
          </p:nvPr>
        </p:nvGraphicFramePr>
        <p:xfrm>
          <a:off x="3733800" y="5212080"/>
          <a:ext cx="5410200" cy="1645920"/>
        </p:xfrm>
        <a:graphic>
          <a:graphicData uri="http://schemas.openxmlformats.org/drawingml/2006/table">
            <a:tbl>
              <a:tblPr firstRow="1" bandRow="1">
                <a:tableStyleId>{5C22544A-7EE6-4342-B048-85BDC9FD1C3A}</a:tableStyleId>
              </a:tblPr>
              <a:tblGrid>
                <a:gridCol w="1821975">
                  <a:extLst>
                    <a:ext uri="{9D8B030D-6E8A-4147-A177-3AD203B41FA5}">
                      <a16:colId xmlns:a16="http://schemas.microsoft.com/office/drawing/2014/main" val="20000"/>
                    </a:ext>
                  </a:extLst>
                </a:gridCol>
                <a:gridCol w="2141675">
                  <a:extLst>
                    <a:ext uri="{9D8B030D-6E8A-4147-A177-3AD203B41FA5}">
                      <a16:colId xmlns:a16="http://schemas.microsoft.com/office/drawing/2014/main" val="20001"/>
                    </a:ext>
                  </a:extLst>
                </a:gridCol>
                <a:gridCol w="1446550">
                  <a:extLst>
                    <a:ext uri="{9D8B030D-6E8A-4147-A177-3AD203B41FA5}">
                      <a16:colId xmlns:a16="http://schemas.microsoft.com/office/drawing/2014/main" val="20002"/>
                    </a:ext>
                  </a:extLst>
                </a:gridCol>
              </a:tblGrid>
              <a:tr h="266700">
                <a:tc>
                  <a:txBody>
                    <a:bodyPr/>
                    <a:lstStyle/>
                    <a:p>
                      <a:pPr algn="ctr"/>
                      <a:r>
                        <a:rPr lang="en-US" sz="1200" b="0" dirty="0">
                          <a:latin typeface="Times New Roman" panose="02020603050405020304" pitchFamily="18" charset="0"/>
                          <a:cs typeface="Times New Roman" panose="02020603050405020304" pitchFamily="18" charset="0"/>
                        </a:rPr>
                        <a:t>SUTPHEN</a:t>
                      </a:r>
                      <a:r>
                        <a:rPr lang="en-US" sz="1200" b="0" baseline="0" dirty="0">
                          <a:latin typeface="Times New Roman" panose="02020603050405020304" pitchFamily="18" charset="0"/>
                          <a:cs typeface="Times New Roman" panose="02020603050405020304" pitchFamily="18" charset="0"/>
                        </a:rPr>
                        <a:t> MODEL</a:t>
                      </a:r>
                      <a:endParaRPr lang="en-US" sz="1200" b="0" dirty="0">
                        <a:latin typeface="Times New Roman" panose="02020603050405020304" pitchFamily="18" charset="0"/>
                        <a:cs typeface="Times New Roman" panose="02020603050405020304" pitchFamily="18" charset="0"/>
                      </a:endParaRP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rgbClr val="C41230"/>
                    </a:solidFill>
                  </a:tcPr>
                </a:tc>
                <a:tc>
                  <a:txBody>
                    <a:bodyPr/>
                    <a:lstStyle/>
                    <a:p>
                      <a:pPr algn="ctr"/>
                      <a:r>
                        <a:rPr lang="en-US" sz="1200" b="0" dirty="0">
                          <a:latin typeface="Times New Roman" panose="02020603050405020304" pitchFamily="18" charset="0"/>
                          <a:cs typeface="Times New Roman" panose="02020603050405020304" pitchFamily="18" charset="0"/>
                        </a:rPr>
                        <a:t>NFPA CG REQUIREMENTS</a:t>
                      </a: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rgbClr val="C41230"/>
                    </a:solidFill>
                  </a:tcPr>
                </a:tc>
                <a:tc>
                  <a:txBody>
                    <a:bodyPr/>
                    <a:lstStyle/>
                    <a:p>
                      <a:pPr algn="ctr"/>
                      <a:r>
                        <a:rPr lang="en-US" sz="1200" b="0" dirty="0">
                          <a:latin typeface="Times New Roman" panose="02020603050405020304" pitchFamily="18" charset="0"/>
                          <a:cs typeface="Times New Roman" panose="02020603050405020304" pitchFamily="18" charset="0"/>
                        </a:rPr>
                        <a:t>SUTPHEN CG</a:t>
                      </a: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rgbClr val="C41230"/>
                    </a:solidFill>
                  </a:tcPr>
                </a:tc>
                <a:extLst>
                  <a:ext uri="{0D108BD9-81ED-4DB2-BD59-A6C34878D82A}">
                    <a16:rowId xmlns:a16="http://schemas.microsoft.com/office/drawing/2014/main" val="10000"/>
                  </a:ext>
                </a:extLst>
              </a:tr>
              <a:tr h="266700">
                <a:tc>
                  <a:txBody>
                    <a:bodyPr/>
                    <a:lstStyle/>
                    <a:p>
                      <a:pPr marL="182880" lvl="1" algn="l"/>
                      <a:r>
                        <a:rPr lang="en-US" sz="1100" b="0" dirty="0">
                          <a:solidFill>
                            <a:schemeClr val="accent6">
                              <a:lumMod val="10000"/>
                            </a:schemeClr>
                          </a:solidFill>
                          <a:latin typeface="Times New Roman" panose="02020603050405020304" pitchFamily="18" charset="0"/>
                          <a:cs typeface="Times New Roman" panose="02020603050405020304" pitchFamily="18" charset="0"/>
                        </a:rPr>
                        <a:t>SPH 100 Arial Platform</a:t>
                      </a: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chemeClr val="bg2"/>
                    </a:solidFill>
                  </a:tcPr>
                </a:tc>
                <a:tc>
                  <a:txBody>
                    <a:bodyPr/>
                    <a:lstStyle/>
                    <a:p>
                      <a:pPr algn="ctr"/>
                      <a:r>
                        <a:rPr lang="en-US" sz="1200" b="0" dirty="0">
                          <a:solidFill>
                            <a:schemeClr val="accent6">
                              <a:lumMod val="10000"/>
                            </a:schemeClr>
                          </a:solidFill>
                          <a:latin typeface="Times New Roman" panose="02020603050405020304" pitchFamily="18" charset="0"/>
                          <a:cs typeface="Times New Roman" panose="02020603050405020304" pitchFamily="18" charset="0"/>
                        </a:rPr>
                        <a:t>58.6”</a:t>
                      </a: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chemeClr val="bg2"/>
                    </a:solidFill>
                  </a:tcPr>
                </a:tc>
                <a:tc>
                  <a:txBody>
                    <a:bodyPr/>
                    <a:lstStyle/>
                    <a:p>
                      <a:pPr algn="ctr"/>
                      <a:r>
                        <a:rPr lang="en-US" sz="1200" b="0" dirty="0">
                          <a:solidFill>
                            <a:schemeClr val="accent6">
                              <a:lumMod val="10000"/>
                            </a:schemeClr>
                          </a:solidFill>
                          <a:latin typeface="Times New Roman" panose="02020603050405020304" pitchFamily="18" charset="0"/>
                          <a:cs typeface="Times New Roman" panose="02020603050405020304" pitchFamily="18" charset="0"/>
                        </a:rPr>
                        <a:t>40.5”</a:t>
                      </a: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266700">
                <a:tc>
                  <a:txBody>
                    <a:bodyPr/>
                    <a:lstStyle/>
                    <a:p>
                      <a:pPr marL="182880" lvl="1" algn="l"/>
                      <a:r>
                        <a:rPr lang="en-US" sz="1100" b="0" dirty="0">
                          <a:solidFill>
                            <a:schemeClr val="accent6">
                              <a:lumMod val="10000"/>
                            </a:schemeClr>
                          </a:solidFill>
                          <a:latin typeface="Times New Roman" panose="02020603050405020304" pitchFamily="18" charset="0"/>
                          <a:cs typeface="Times New Roman" panose="02020603050405020304" pitchFamily="18" charset="0"/>
                        </a:rPr>
                        <a:t>SL 100 Arial Ladder</a:t>
                      </a: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chemeClr val="bg2"/>
                    </a:solidFill>
                  </a:tcPr>
                </a:tc>
                <a:tc>
                  <a:txBody>
                    <a:bodyPr/>
                    <a:lstStyle/>
                    <a:p>
                      <a:pPr marL="0" marR="0" indent="0" algn="ctr" defTabSz="1828434" rtl="0" eaLnBrk="1" fontAlgn="auto" latinLnBrk="0" hangingPunct="1">
                        <a:lnSpc>
                          <a:spcPct val="100000"/>
                        </a:lnSpc>
                        <a:spcBef>
                          <a:spcPts val="0"/>
                        </a:spcBef>
                        <a:spcAft>
                          <a:spcPts val="0"/>
                        </a:spcAft>
                        <a:buClrTx/>
                        <a:buSzTx/>
                        <a:buFontTx/>
                        <a:buNone/>
                        <a:tabLst/>
                        <a:defRPr/>
                      </a:pPr>
                      <a:r>
                        <a:rPr lang="en-US" sz="1200" b="0" dirty="0">
                          <a:solidFill>
                            <a:schemeClr val="accent6">
                              <a:lumMod val="10000"/>
                            </a:schemeClr>
                          </a:solidFill>
                          <a:latin typeface="Times New Roman" panose="02020603050405020304" pitchFamily="18" charset="0"/>
                          <a:cs typeface="Times New Roman" panose="02020603050405020304" pitchFamily="18" charset="0"/>
                        </a:rPr>
                        <a:t>58.6”</a:t>
                      </a: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chemeClr val="bg2"/>
                    </a:solidFill>
                  </a:tcPr>
                </a:tc>
                <a:tc>
                  <a:txBody>
                    <a:bodyPr/>
                    <a:lstStyle/>
                    <a:p>
                      <a:pPr algn="ctr"/>
                      <a:r>
                        <a:rPr lang="en-US" sz="1200" b="0" dirty="0">
                          <a:solidFill>
                            <a:schemeClr val="accent6">
                              <a:lumMod val="10000"/>
                            </a:schemeClr>
                          </a:solidFill>
                          <a:latin typeface="Times New Roman" panose="02020603050405020304" pitchFamily="18" charset="0"/>
                          <a:cs typeface="Times New Roman" panose="02020603050405020304" pitchFamily="18" charset="0"/>
                        </a:rPr>
                        <a:t>49.1”</a:t>
                      </a: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266700">
                <a:tc>
                  <a:txBody>
                    <a:bodyPr/>
                    <a:lstStyle/>
                    <a:p>
                      <a:pPr marL="182880" lvl="1" algn="l"/>
                      <a:r>
                        <a:rPr lang="en-US" sz="1100" b="0" dirty="0">
                          <a:solidFill>
                            <a:schemeClr val="accent6">
                              <a:lumMod val="10000"/>
                            </a:schemeClr>
                          </a:solidFill>
                          <a:latin typeface="Times New Roman" panose="02020603050405020304" pitchFamily="18" charset="0"/>
                          <a:cs typeface="Times New Roman" panose="02020603050405020304" pitchFamily="18" charset="0"/>
                        </a:rPr>
                        <a:t>SP 95 Aerial</a:t>
                      </a:r>
                      <a:r>
                        <a:rPr lang="en-US" sz="1100" b="0" baseline="0" dirty="0">
                          <a:solidFill>
                            <a:schemeClr val="accent6">
                              <a:lumMod val="10000"/>
                            </a:schemeClr>
                          </a:solidFill>
                          <a:latin typeface="Times New Roman" panose="02020603050405020304" pitchFamily="18" charset="0"/>
                          <a:cs typeface="Times New Roman" panose="02020603050405020304" pitchFamily="18" charset="0"/>
                        </a:rPr>
                        <a:t> Platform</a:t>
                      </a:r>
                      <a:endParaRPr lang="en-US" sz="1100" b="0" dirty="0">
                        <a:solidFill>
                          <a:schemeClr val="accent6">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chemeClr val="bg2"/>
                    </a:solidFill>
                  </a:tcPr>
                </a:tc>
                <a:tc>
                  <a:txBody>
                    <a:bodyPr/>
                    <a:lstStyle/>
                    <a:p>
                      <a:pPr marL="0" marR="0" indent="0" algn="ctr" defTabSz="1828434" rtl="0" eaLnBrk="1" fontAlgn="auto" latinLnBrk="0" hangingPunct="1">
                        <a:lnSpc>
                          <a:spcPct val="100000"/>
                        </a:lnSpc>
                        <a:spcBef>
                          <a:spcPts val="0"/>
                        </a:spcBef>
                        <a:spcAft>
                          <a:spcPts val="0"/>
                        </a:spcAft>
                        <a:buClrTx/>
                        <a:buSzTx/>
                        <a:buFontTx/>
                        <a:buNone/>
                        <a:tabLst/>
                        <a:defRPr/>
                      </a:pPr>
                      <a:r>
                        <a:rPr lang="en-US" sz="1200" b="0" dirty="0">
                          <a:solidFill>
                            <a:schemeClr val="accent6">
                              <a:lumMod val="10000"/>
                            </a:schemeClr>
                          </a:solidFill>
                          <a:latin typeface="Times New Roman" panose="02020603050405020304" pitchFamily="18" charset="0"/>
                          <a:cs typeface="Times New Roman" panose="02020603050405020304" pitchFamily="18" charset="0"/>
                        </a:rPr>
                        <a:t>58.6”</a:t>
                      </a: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chemeClr val="bg2"/>
                    </a:solidFill>
                  </a:tcPr>
                </a:tc>
                <a:tc>
                  <a:txBody>
                    <a:bodyPr/>
                    <a:lstStyle/>
                    <a:p>
                      <a:pPr algn="ctr"/>
                      <a:r>
                        <a:rPr lang="en-US" sz="1200" b="0" dirty="0">
                          <a:solidFill>
                            <a:schemeClr val="accent6">
                              <a:lumMod val="10000"/>
                            </a:schemeClr>
                          </a:solidFill>
                          <a:latin typeface="Times New Roman" panose="02020603050405020304" pitchFamily="18" charset="0"/>
                          <a:cs typeface="Times New Roman" panose="02020603050405020304" pitchFamily="18" charset="0"/>
                        </a:rPr>
                        <a:t>34.7”</a:t>
                      </a: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266700">
                <a:tc>
                  <a:txBody>
                    <a:bodyPr/>
                    <a:lstStyle/>
                    <a:p>
                      <a:pPr marL="182880" lvl="1" algn="l"/>
                      <a:r>
                        <a:rPr lang="en-US" sz="1100" b="0" dirty="0">
                          <a:solidFill>
                            <a:schemeClr val="accent6">
                              <a:lumMod val="10000"/>
                            </a:schemeClr>
                          </a:solidFill>
                          <a:latin typeface="Times New Roman" panose="02020603050405020304" pitchFamily="18" charset="0"/>
                          <a:cs typeface="Times New Roman" panose="02020603050405020304" pitchFamily="18" charset="0"/>
                        </a:rPr>
                        <a:t>SP 70 Aerial Platform</a:t>
                      </a: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chemeClr val="bg2"/>
                    </a:solidFill>
                  </a:tcPr>
                </a:tc>
                <a:tc>
                  <a:txBody>
                    <a:bodyPr/>
                    <a:lstStyle/>
                    <a:p>
                      <a:pPr marL="0" marR="0" indent="0" algn="ctr" defTabSz="1828434" rtl="0" eaLnBrk="1" fontAlgn="auto" latinLnBrk="0" hangingPunct="1">
                        <a:lnSpc>
                          <a:spcPct val="100000"/>
                        </a:lnSpc>
                        <a:spcBef>
                          <a:spcPts val="0"/>
                        </a:spcBef>
                        <a:spcAft>
                          <a:spcPts val="0"/>
                        </a:spcAft>
                        <a:buClrTx/>
                        <a:buSzTx/>
                        <a:buFontTx/>
                        <a:buNone/>
                        <a:tabLst/>
                        <a:defRPr/>
                      </a:pPr>
                      <a:r>
                        <a:rPr lang="en-US" sz="1200" b="0" dirty="0">
                          <a:solidFill>
                            <a:schemeClr val="accent6">
                              <a:lumMod val="10000"/>
                            </a:schemeClr>
                          </a:solidFill>
                          <a:latin typeface="Times New Roman" panose="02020603050405020304" pitchFamily="18" charset="0"/>
                          <a:cs typeface="Times New Roman" panose="02020603050405020304" pitchFamily="18" charset="0"/>
                        </a:rPr>
                        <a:t>58.6”</a:t>
                      </a: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chemeClr val="bg2"/>
                    </a:solidFill>
                  </a:tcPr>
                </a:tc>
                <a:tc>
                  <a:txBody>
                    <a:bodyPr/>
                    <a:lstStyle/>
                    <a:p>
                      <a:pPr algn="ctr"/>
                      <a:r>
                        <a:rPr lang="en-US" sz="1200" b="0" dirty="0">
                          <a:solidFill>
                            <a:schemeClr val="accent6">
                              <a:lumMod val="10000"/>
                            </a:schemeClr>
                          </a:solidFill>
                          <a:latin typeface="Times New Roman" panose="02020603050405020304" pitchFamily="18" charset="0"/>
                          <a:cs typeface="Times New Roman" panose="02020603050405020304" pitchFamily="18" charset="0"/>
                        </a:rPr>
                        <a:t>51.5”</a:t>
                      </a: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266700">
                <a:tc>
                  <a:txBody>
                    <a:bodyPr/>
                    <a:lstStyle/>
                    <a:p>
                      <a:pPr marL="182880" lvl="1" algn="l"/>
                      <a:r>
                        <a:rPr lang="en-US" sz="1100" b="0" dirty="0">
                          <a:solidFill>
                            <a:schemeClr val="accent6">
                              <a:lumMod val="10000"/>
                            </a:schemeClr>
                          </a:solidFill>
                          <a:latin typeface="Times New Roman" panose="02020603050405020304" pitchFamily="18" charset="0"/>
                          <a:cs typeface="Times New Roman" panose="02020603050405020304" pitchFamily="18" charset="0"/>
                        </a:rPr>
                        <a:t>Custom Pumper</a:t>
                      </a: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chemeClr val="bg2"/>
                    </a:solidFill>
                  </a:tcPr>
                </a:tc>
                <a:tc>
                  <a:txBody>
                    <a:bodyPr/>
                    <a:lstStyle/>
                    <a:p>
                      <a:pPr marL="0" marR="0" indent="0" algn="ctr" defTabSz="1828434" rtl="0" eaLnBrk="1" fontAlgn="auto" latinLnBrk="0" hangingPunct="1">
                        <a:lnSpc>
                          <a:spcPct val="100000"/>
                        </a:lnSpc>
                        <a:spcBef>
                          <a:spcPts val="0"/>
                        </a:spcBef>
                        <a:spcAft>
                          <a:spcPts val="0"/>
                        </a:spcAft>
                        <a:buClrTx/>
                        <a:buSzTx/>
                        <a:buFontTx/>
                        <a:buNone/>
                        <a:tabLst/>
                        <a:defRPr/>
                      </a:pPr>
                      <a:r>
                        <a:rPr lang="en-US" sz="1200" b="0" dirty="0">
                          <a:solidFill>
                            <a:schemeClr val="accent6">
                              <a:lumMod val="10000"/>
                            </a:schemeClr>
                          </a:solidFill>
                          <a:latin typeface="Times New Roman" panose="02020603050405020304" pitchFamily="18" charset="0"/>
                          <a:cs typeface="Times New Roman" panose="02020603050405020304" pitchFamily="18" charset="0"/>
                        </a:rPr>
                        <a:t>58.6”</a:t>
                      </a: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chemeClr val="bg2"/>
                    </a:solidFill>
                  </a:tcPr>
                </a:tc>
                <a:tc>
                  <a:txBody>
                    <a:bodyPr/>
                    <a:lstStyle/>
                    <a:p>
                      <a:pPr algn="ctr"/>
                      <a:r>
                        <a:rPr lang="en-US" sz="1200" b="0" dirty="0">
                          <a:solidFill>
                            <a:schemeClr val="accent6">
                              <a:lumMod val="10000"/>
                            </a:schemeClr>
                          </a:solidFill>
                          <a:latin typeface="Times New Roman" panose="02020603050405020304" pitchFamily="18" charset="0"/>
                          <a:cs typeface="Times New Roman" panose="02020603050405020304" pitchFamily="18" charset="0"/>
                        </a:rPr>
                        <a:t>52.4”</a:t>
                      </a:r>
                    </a:p>
                  </a:txBody>
                  <a:tcPr anchor="ctr">
                    <a:lnL w="12700" cap="flat" cmpd="sng" algn="ctr">
                      <a:solidFill>
                        <a:srgbClr val="C41230"/>
                      </a:solidFill>
                      <a:prstDash val="solid"/>
                      <a:round/>
                      <a:headEnd type="none" w="med" len="med"/>
                      <a:tailEnd type="none" w="med" len="med"/>
                    </a:lnL>
                    <a:lnR w="12700" cap="flat" cmpd="sng" algn="ctr">
                      <a:solidFill>
                        <a:srgbClr val="C41230"/>
                      </a:solidFill>
                      <a:prstDash val="solid"/>
                      <a:round/>
                      <a:headEnd type="none" w="med" len="med"/>
                      <a:tailEnd type="none" w="med" len="med"/>
                    </a:lnR>
                    <a:lnT w="12700" cap="flat" cmpd="sng" algn="ctr">
                      <a:solidFill>
                        <a:srgbClr val="C41230"/>
                      </a:solidFill>
                      <a:prstDash val="solid"/>
                      <a:round/>
                      <a:headEnd type="none" w="med" len="med"/>
                      <a:tailEnd type="none" w="med" len="med"/>
                    </a:lnT>
                    <a:lnB w="12700" cap="flat" cmpd="sng" algn="ctr">
                      <a:solidFill>
                        <a:srgbClr val="C41230"/>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67164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9B7DFF5E-CE90-4D44-8717-4B4C319F2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066801"/>
            <a:ext cx="3619500" cy="327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51796333-3058-4134-B2AB-4A88D7839D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92" b="7137"/>
          <a:stretch/>
        </p:blipFill>
        <p:spPr bwMode="auto">
          <a:xfrm rot="21318657">
            <a:off x="4351251" y="4313554"/>
            <a:ext cx="4534458" cy="23102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C3FAE42-DF5C-4B14-B6CC-78083D1B0469}"/>
              </a:ext>
            </a:extLst>
          </p:cNvPr>
          <p:cNvSpPr>
            <a:spLocks noGrp="1"/>
          </p:cNvSpPr>
          <p:nvPr>
            <p:ph type="title"/>
          </p:nvPr>
        </p:nvSpPr>
        <p:spPr>
          <a:xfrm>
            <a:off x="228604" y="331249"/>
            <a:ext cx="6857999" cy="506955"/>
          </a:xfrm>
        </p:spPr>
        <p:txBody>
          <a:bodyPr/>
          <a:lstStyle/>
          <a:p>
            <a:r>
              <a:rPr lang="en-US" sz="3200" dirty="0"/>
              <a:t>Aerial Device Mid-Mount Design</a:t>
            </a:r>
          </a:p>
        </p:txBody>
      </p:sp>
      <p:sp>
        <p:nvSpPr>
          <p:cNvPr id="27652" name="Content Placeholder 2">
            <a:extLst>
              <a:ext uri="{FF2B5EF4-FFF2-40B4-BE49-F238E27FC236}">
                <a16:creationId xmlns:a16="http://schemas.microsoft.com/office/drawing/2014/main" id="{0FAA305F-2651-4437-A1B5-5A282B01908C}"/>
              </a:ext>
            </a:extLst>
          </p:cNvPr>
          <p:cNvSpPr>
            <a:spLocks noGrp="1"/>
          </p:cNvSpPr>
          <p:nvPr>
            <p:ph idx="1"/>
          </p:nvPr>
        </p:nvSpPr>
        <p:spPr>
          <a:xfrm>
            <a:off x="228600" y="1470025"/>
            <a:ext cx="5476875" cy="2133600"/>
          </a:xfrm>
        </p:spPr>
        <p:txBody>
          <a:bodyPr/>
          <a:lstStyle/>
          <a:p>
            <a:pPr eaLnBrk="1" hangingPunct="1">
              <a:lnSpc>
                <a:spcPct val="120000"/>
              </a:lnSpc>
            </a:pPr>
            <a:r>
              <a:rPr lang="en-US" altLang="en-US" sz="2400" dirty="0"/>
              <a:t>Every Sutphen fire truck is built with advanced 3D engineering modeling to ensure safety, performance and fit. </a:t>
            </a:r>
          </a:p>
        </p:txBody>
      </p:sp>
      <p:pic>
        <p:nvPicPr>
          <p:cNvPr id="10" name="Picture 2">
            <a:extLst>
              <a:ext uri="{FF2B5EF4-FFF2-40B4-BE49-F238E27FC236}">
                <a16:creationId xmlns:a16="http://schemas.microsoft.com/office/drawing/2014/main" id="{8F62EEB3-5038-4FEB-A9E9-37F6116FE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73" y="3200400"/>
            <a:ext cx="3559274" cy="2572024"/>
          </a:xfrm>
          <a:prstGeom prst="rect">
            <a:avLst/>
          </a:prstGeom>
          <a:noFill/>
          <a:extLst>
            <a:ext uri="{909E8E84-426E-40DD-AFC4-6F175D3DCCD1}">
              <a14:hiddenFill xmlns:a14="http://schemas.microsoft.com/office/drawing/2010/main">
                <a:solidFill>
                  <a:srgbClr val="FFFFFF"/>
                </a:solidFill>
              </a14:hiddenFill>
            </a:ext>
          </a:extLst>
        </p:spPr>
      </p:pic>
      <p:sp>
        <p:nvSpPr>
          <p:cNvPr id="27653" name="Slide Number Placeholder 4">
            <a:extLst>
              <a:ext uri="{FF2B5EF4-FFF2-40B4-BE49-F238E27FC236}">
                <a16:creationId xmlns:a16="http://schemas.microsoft.com/office/drawing/2014/main" id="{08FA0A0B-1CEB-4185-BA63-754A54E7BDDB}"/>
              </a:ext>
            </a:extLst>
          </p:cNvPr>
          <p:cNvSpPr>
            <a:spLocks noGrp="1"/>
          </p:cNvSpPr>
          <p:nvPr>
            <p:ph type="sldNum" sz="quarter" idx="12"/>
          </p:nvPr>
        </p:nvSpPr>
        <p:spPr bwMode="auto">
          <a:xfrm>
            <a:off x="6915151" y="4343400"/>
            <a:ext cx="2057400" cy="365125"/>
          </a:xfrm>
          <a:solidFill>
            <a:schemeClr val="bg1"/>
          </a:solidFill>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898989"/>
                </a:solidFill>
                <a:effectLst/>
                <a:uLnTx/>
                <a:uFillTx/>
                <a:latin typeface="Times New Roman" panose="02020603050405020304" pitchFamily="18" charset="0"/>
                <a:ea typeface="+mn-ea"/>
                <a:cs typeface="Times New Roman" panose="02020603050405020304" pitchFamily="18" charset="0"/>
              </a:rPr>
              <a:t> </a:t>
            </a:r>
          </a:p>
        </p:txBody>
      </p:sp>
    </p:spTree>
  </p:cSld>
  <p:clrMapOvr>
    <a:masterClrMapping/>
  </p:clrMapOvr>
</p:sld>
</file>

<file path=ppt/theme/theme1.xml><?xml version="1.0" encoding="utf-8"?>
<a:theme xmlns:a="http://schemas.openxmlformats.org/drawingml/2006/main" name="Sutphen log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tphen logo" id="{205F956C-5858-4FCC-8FDC-30C0DD7E7A9D}" vid="{0D98A9B2-B442-4617-83CE-713931C66846}"/>
    </a:ext>
  </a:extLst>
</a:theme>
</file>

<file path=ppt/theme/theme2.xml><?xml version="1.0" encoding="utf-8"?>
<a:theme xmlns:a="http://schemas.openxmlformats.org/drawingml/2006/main" name="1_Sutphen log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6152</TotalTime>
  <Words>2191</Words>
  <Application>Microsoft Office PowerPoint</Application>
  <PresentationFormat>On-screen Show (4:3)</PresentationFormat>
  <Paragraphs>276</Paragraphs>
  <Slides>35</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Arial</vt:lpstr>
      <vt:lpstr>Calibri</vt:lpstr>
      <vt:lpstr>Calibri(body)</vt:lpstr>
      <vt:lpstr>Courier New</vt:lpstr>
      <vt:lpstr>Times New Roman</vt:lpstr>
      <vt:lpstr>Wingdings</vt:lpstr>
      <vt:lpstr>Sutphen logo</vt:lpstr>
      <vt:lpstr>1_Sutphen logo</vt:lpstr>
      <vt:lpstr>Sutphen Corporation </vt:lpstr>
      <vt:lpstr>PowerPoint Presentation</vt:lpstr>
      <vt:lpstr>PowerPoint Presentation</vt:lpstr>
      <vt:lpstr>PowerPoint Presentation</vt:lpstr>
      <vt:lpstr>Standard Profile</vt:lpstr>
      <vt:lpstr>Located in Dublin, Ohio</vt:lpstr>
      <vt:lpstr>PowerPoint Presentation</vt:lpstr>
      <vt:lpstr>Aerial Device Mid-Mount Design</vt:lpstr>
      <vt:lpstr>Aerial Device Mid-Mount Design</vt:lpstr>
      <vt:lpstr>PowerPoint Presentation</vt:lpstr>
      <vt:lpstr>PowerPoint Presentation</vt:lpstr>
      <vt:lpstr>Aerial Device Box Boom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llun</dc:creator>
  <cp:lastModifiedBy>Justin Howell</cp:lastModifiedBy>
  <cp:revision>661</cp:revision>
  <dcterms:created xsi:type="dcterms:W3CDTF">2014-03-11T13:45:13Z</dcterms:created>
  <dcterms:modified xsi:type="dcterms:W3CDTF">2020-05-18T15:10:35Z</dcterms:modified>
</cp:coreProperties>
</file>