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6" r:id="rId3"/>
    <p:sldId id="262" r:id="rId4"/>
    <p:sldId id="263" r:id="rId5"/>
    <p:sldId id="264" r:id="rId6"/>
    <p:sldId id="259" r:id="rId7"/>
    <p:sldId id="274" r:id="rId8"/>
    <p:sldId id="271" r:id="rId9"/>
    <p:sldId id="273" r:id="rId10"/>
    <p:sldId id="272" r:id="rId11"/>
    <p:sldId id="269" r:id="rId12"/>
    <p:sldId id="260" r:id="rId13"/>
    <p:sldId id="261" r:id="rId14"/>
    <p:sldId id="270" r:id="rId15"/>
    <p:sldId id="265" r:id="rId16"/>
    <p:sldId id="275" r:id="rId17"/>
    <p:sldId id="276" r:id="rId18"/>
    <p:sldId id="298" r:id="rId19"/>
    <p:sldId id="286" r:id="rId20"/>
    <p:sldId id="267" r:id="rId21"/>
    <p:sldId id="266" r:id="rId22"/>
    <p:sldId id="297" r:id="rId23"/>
    <p:sldId id="296" r:id="rId24"/>
    <p:sldId id="299" r:id="rId25"/>
    <p:sldId id="277" r:id="rId26"/>
    <p:sldId id="283" r:id="rId27"/>
    <p:sldId id="295" r:id="rId28"/>
    <p:sldId id="290" r:id="rId29"/>
    <p:sldId id="291" r:id="rId30"/>
    <p:sldId id="292" r:id="rId31"/>
    <p:sldId id="293" r:id="rId32"/>
    <p:sldId id="294" r:id="rId33"/>
    <p:sldId id="28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1" autoAdjust="0"/>
    <p:restoredTop sz="94660"/>
  </p:normalViewPr>
  <p:slideViewPr>
    <p:cSldViewPr snapToGrid="0">
      <p:cViewPr varScale="1">
        <p:scale>
          <a:sx n="97" d="100"/>
          <a:sy n="97" d="100"/>
        </p:scale>
        <p:origin x="90"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25F215-5006-4850-9547-4EFECFE5F38F}" type="datetimeFigureOut">
              <a:rPr lang="en-US" smtClean="0"/>
              <a:t>10/23/2015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EFF06-30BF-44F9-88D6-ED606E3CDBC0}" type="slidenum">
              <a:rPr lang="en-US" smtClean="0"/>
              <a:t>‹#›</a:t>
            </a:fld>
            <a:endParaRPr lang="en-US"/>
          </a:p>
        </p:txBody>
      </p:sp>
    </p:spTree>
    <p:extLst>
      <p:ext uri="{BB962C8B-B14F-4D97-AF65-F5344CB8AC3E}">
        <p14:creationId xmlns:p14="http://schemas.microsoft.com/office/powerpoint/2010/main" val="3955535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25F215-5006-4850-9547-4EFECFE5F38F}" type="datetimeFigureOut">
              <a:rPr lang="en-US" smtClean="0"/>
              <a:t>10/23/2015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EFF06-30BF-44F9-88D6-ED606E3CDBC0}" type="slidenum">
              <a:rPr lang="en-US" smtClean="0"/>
              <a:t>‹#›</a:t>
            </a:fld>
            <a:endParaRPr lang="en-US"/>
          </a:p>
        </p:txBody>
      </p:sp>
    </p:spTree>
    <p:extLst>
      <p:ext uri="{BB962C8B-B14F-4D97-AF65-F5344CB8AC3E}">
        <p14:creationId xmlns:p14="http://schemas.microsoft.com/office/powerpoint/2010/main" val="2502053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25F215-5006-4850-9547-4EFECFE5F38F}" type="datetimeFigureOut">
              <a:rPr lang="en-US" smtClean="0"/>
              <a:t>10/23/2015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EFF06-30BF-44F9-88D6-ED606E3CDBC0}" type="slidenum">
              <a:rPr lang="en-US" smtClean="0"/>
              <a:t>‹#›</a:t>
            </a:fld>
            <a:endParaRPr lang="en-US"/>
          </a:p>
        </p:txBody>
      </p:sp>
    </p:spTree>
    <p:extLst>
      <p:ext uri="{BB962C8B-B14F-4D97-AF65-F5344CB8AC3E}">
        <p14:creationId xmlns:p14="http://schemas.microsoft.com/office/powerpoint/2010/main" val="1059896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25F215-5006-4850-9547-4EFECFE5F38F}" type="datetimeFigureOut">
              <a:rPr lang="en-US" smtClean="0"/>
              <a:t>10/23/2015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EFF06-30BF-44F9-88D6-ED606E3CDBC0}" type="slidenum">
              <a:rPr lang="en-US" smtClean="0"/>
              <a:t>‹#›</a:t>
            </a:fld>
            <a:endParaRPr lang="en-US"/>
          </a:p>
        </p:txBody>
      </p:sp>
    </p:spTree>
    <p:extLst>
      <p:ext uri="{BB962C8B-B14F-4D97-AF65-F5344CB8AC3E}">
        <p14:creationId xmlns:p14="http://schemas.microsoft.com/office/powerpoint/2010/main" val="879192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25F215-5006-4850-9547-4EFECFE5F38F}" type="datetimeFigureOut">
              <a:rPr lang="en-US" smtClean="0"/>
              <a:t>10/23/2015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EFF06-30BF-44F9-88D6-ED606E3CDBC0}" type="slidenum">
              <a:rPr lang="en-US" smtClean="0"/>
              <a:t>‹#›</a:t>
            </a:fld>
            <a:endParaRPr lang="en-US"/>
          </a:p>
        </p:txBody>
      </p:sp>
    </p:spTree>
    <p:extLst>
      <p:ext uri="{BB962C8B-B14F-4D97-AF65-F5344CB8AC3E}">
        <p14:creationId xmlns:p14="http://schemas.microsoft.com/office/powerpoint/2010/main" val="1223795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25F215-5006-4850-9547-4EFECFE5F38F}" type="datetimeFigureOut">
              <a:rPr lang="en-US" smtClean="0"/>
              <a:t>10/23/2015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FEFF06-30BF-44F9-88D6-ED606E3CDBC0}" type="slidenum">
              <a:rPr lang="en-US" smtClean="0"/>
              <a:t>‹#›</a:t>
            </a:fld>
            <a:endParaRPr lang="en-US"/>
          </a:p>
        </p:txBody>
      </p:sp>
    </p:spTree>
    <p:extLst>
      <p:ext uri="{BB962C8B-B14F-4D97-AF65-F5344CB8AC3E}">
        <p14:creationId xmlns:p14="http://schemas.microsoft.com/office/powerpoint/2010/main" val="1439452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25F215-5006-4850-9547-4EFECFE5F38F}" type="datetimeFigureOut">
              <a:rPr lang="en-US" smtClean="0"/>
              <a:t>10/23/2015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FEFF06-30BF-44F9-88D6-ED606E3CDBC0}" type="slidenum">
              <a:rPr lang="en-US" smtClean="0"/>
              <a:t>‹#›</a:t>
            </a:fld>
            <a:endParaRPr lang="en-US"/>
          </a:p>
        </p:txBody>
      </p:sp>
    </p:spTree>
    <p:extLst>
      <p:ext uri="{BB962C8B-B14F-4D97-AF65-F5344CB8AC3E}">
        <p14:creationId xmlns:p14="http://schemas.microsoft.com/office/powerpoint/2010/main" val="842951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25F215-5006-4850-9547-4EFECFE5F38F}" type="datetimeFigureOut">
              <a:rPr lang="en-US" smtClean="0"/>
              <a:t>10/23/2015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FEFF06-30BF-44F9-88D6-ED606E3CDBC0}" type="slidenum">
              <a:rPr lang="en-US" smtClean="0"/>
              <a:t>‹#›</a:t>
            </a:fld>
            <a:endParaRPr lang="en-US"/>
          </a:p>
        </p:txBody>
      </p:sp>
    </p:spTree>
    <p:extLst>
      <p:ext uri="{BB962C8B-B14F-4D97-AF65-F5344CB8AC3E}">
        <p14:creationId xmlns:p14="http://schemas.microsoft.com/office/powerpoint/2010/main" val="2849153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25F215-5006-4850-9547-4EFECFE5F38F}" type="datetimeFigureOut">
              <a:rPr lang="en-US" smtClean="0"/>
              <a:t>10/23/2015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FEFF06-30BF-44F9-88D6-ED606E3CDBC0}" type="slidenum">
              <a:rPr lang="en-US" smtClean="0"/>
              <a:t>‹#›</a:t>
            </a:fld>
            <a:endParaRPr lang="en-US"/>
          </a:p>
        </p:txBody>
      </p:sp>
    </p:spTree>
    <p:extLst>
      <p:ext uri="{BB962C8B-B14F-4D97-AF65-F5344CB8AC3E}">
        <p14:creationId xmlns:p14="http://schemas.microsoft.com/office/powerpoint/2010/main" val="2342605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25F215-5006-4850-9547-4EFECFE5F38F}" type="datetimeFigureOut">
              <a:rPr lang="en-US" smtClean="0"/>
              <a:t>10/23/2015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FEFF06-30BF-44F9-88D6-ED606E3CDBC0}" type="slidenum">
              <a:rPr lang="en-US" smtClean="0"/>
              <a:t>‹#›</a:t>
            </a:fld>
            <a:endParaRPr lang="en-US"/>
          </a:p>
        </p:txBody>
      </p:sp>
    </p:spTree>
    <p:extLst>
      <p:ext uri="{BB962C8B-B14F-4D97-AF65-F5344CB8AC3E}">
        <p14:creationId xmlns:p14="http://schemas.microsoft.com/office/powerpoint/2010/main" val="1479353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25F215-5006-4850-9547-4EFECFE5F38F}" type="datetimeFigureOut">
              <a:rPr lang="en-US" smtClean="0"/>
              <a:t>10/23/2015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FEFF06-30BF-44F9-88D6-ED606E3CDBC0}" type="slidenum">
              <a:rPr lang="en-US" smtClean="0"/>
              <a:t>‹#›</a:t>
            </a:fld>
            <a:endParaRPr lang="en-US"/>
          </a:p>
        </p:txBody>
      </p:sp>
    </p:spTree>
    <p:extLst>
      <p:ext uri="{BB962C8B-B14F-4D97-AF65-F5344CB8AC3E}">
        <p14:creationId xmlns:p14="http://schemas.microsoft.com/office/powerpoint/2010/main" val="3970101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25F215-5006-4850-9547-4EFECFE5F38F}" type="datetimeFigureOut">
              <a:rPr lang="en-US" smtClean="0"/>
              <a:t>10/23/2015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EFF06-30BF-44F9-88D6-ED606E3CDBC0}" type="slidenum">
              <a:rPr lang="en-US" smtClean="0"/>
              <a:t>‹#›</a:t>
            </a:fld>
            <a:endParaRPr lang="en-US"/>
          </a:p>
        </p:txBody>
      </p:sp>
    </p:spTree>
    <p:extLst>
      <p:ext uri="{BB962C8B-B14F-4D97-AF65-F5344CB8AC3E}">
        <p14:creationId xmlns:p14="http://schemas.microsoft.com/office/powerpoint/2010/main" val="1001002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62.jpg"/><Relationship Id="rId2" Type="http://schemas.openxmlformats.org/officeDocument/2006/relationships/image" Target="../media/image57.jpg"/><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image" Target="../media/image68.jp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g"/><Relationship Id="rId2" Type="http://schemas.openxmlformats.org/officeDocument/2006/relationships/image" Target="../media/image69.jpg"/><Relationship Id="rId1" Type="http://schemas.openxmlformats.org/officeDocument/2006/relationships/slideLayout" Target="../slideLayouts/slideLayout2.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eg"/></Relationships>
</file>

<file path=ppt/slides/_rels/slide3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2.xml"/><Relationship Id="rId5" Type="http://schemas.openxmlformats.org/officeDocument/2006/relationships/image" Target="../media/image78.jpg"/><Relationship Id="rId4" Type="http://schemas.openxmlformats.org/officeDocument/2006/relationships/image" Target="../media/image77.jpg"/></Relationships>
</file>

<file path=ppt/slides/_rels/slide3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922" y="346007"/>
            <a:ext cx="10569678" cy="1283411"/>
          </a:xfrm>
        </p:spPr>
        <p:txBody>
          <a:bodyPr>
            <a:normAutofit/>
          </a:bodyPr>
          <a:lstStyle/>
          <a:p>
            <a:pPr algn="ctr"/>
            <a:r>
              <a:rPr lang="en-US" sz="4000" b="1" dirty="0" smtClean="0">
                <a:latin typeface="+mn-lt"/>
              </a:rPr>
              <a:t>INDUSTRIAL PUMP SYSTEMS</a:t>
            </a:r>
            <a:br>
              <a:rPr lang="en-US" sz="4000" b="1" dirty="0" smtClean="0">
                <a:latin typeface="+mn-lt"/>
              </a:rPr>
            </a:br>
            <a:r>
              <a:rPr lang="en-US" sz="4000" b="1" dirty="0" smtClean="0">
                <a:latin typeface="+mn-lt"/>
              </a:rPr>
              <a:t>Custom Manufactured for Sutphen Corporation</a:t>
            </a:r>
            <a:endParaRPr lang="en-US" sz="4000" b="1" dirty="0">
              <a:latin typeface="+mn-lt"/>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2761" y="1692646"/>
            <a:ext cx="3532695" cy="2418734"/>
          </a:xfrm>
          <a:prstGeom prst="rect">
            <a:avLst/>
          </a:prstGeom>
        </p:spPr>
      </p:pic>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26833" y="1713722"/>
            <a:ext cx="3826715" cy="2418734"/>
          </a:xfr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2930" y="4174608"/>
            <a:ext cx="7118554" cy="2412305"/>
          </a:xfrm>
          <a:prstGeom prst="rect">
            <a:avLst/>
          </a:prstGeom>
        </p:spPr>
      </p:pic>
    </p:spTree>
    <p:extLst>
      <p:ext uri="{BB962C8B-B14F-4D97-AF65-F5344CB8AC3E}">
        <p14:creationId xmlns:p14="http://schemas.microsoft.com/office/powerpoint/2010/main" val="2794117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latin typeface="+mn-lt"/>
              </a:rPr>
              <a:t>WATER PUMPS </a:t>
            </a:r>
            <a:r>
              <a:rPr lang="en-US" sz="2400" b="1" dirty="0" smtClean="0">
                <a:latin typeface="+mn-lt"/>
              </a:rPr>
              <a:t>BRAND/</a:t>
            </a:r>
            <a:r>
              <a:rPr lang="en-US" sz="2400" b="1" dirty="0">
                <a:latin typeface="+mn-lt"/>
              </a:rPr>
              <a:t>TYPE</a:t>
            </a:r>
            <a:r>
              <a:rPr lang="en-US" sz="2400" b="1" dirty="0"/>
              <a:t>/</a:t>
            </a:r>
            <a:r>
              <a:rPr lang="en-US" sz="2400" b="1" dirty="0" smtClean="0">
                <a:latin typeface="+mn-lt"/>
              </a:rPr>
              <a:t>MODEL/CAPACITIES</a:t>
            </a:r>
            <a:r>
              <a:rPr lang="en-US" sz="2400" b="1" dirty="0">
                <a:latin typeface="+mn-lt"/>
              </a:rPr>
              <a:t/>
            </a:r>
            <a:br>
              <a:rPr lang="en-US" sz="2400" b="1" dirty="0">
                <a:latin typeface="+mn-lt"/>
              </a:rPr>
            </a:br>
            <a:r>
              <a:rPr lang="en-US" sz="2400" b="1" dirty="0" smtClean="0">
                <a:latin typeface="+mn-lt"/>
              </a:rPr>
              <a:t>HALE</a:t>
            </a:r>
            <a:r>
              <a:rPr lang="en-US" sz="2400" b="1" dirty="0" smtClean="0"/>
              <a:t> </a:t>
            </a:r>
            <a:r>
              <a:rPr lang="en-US" sz="2400" b="1" u="sng" dirty="0" smtClean="0"/>
              <a:t>SINGLE STAGE</a:t>
            </a:r>
            <a:r>
              <a:rPr lang="en-US" sz="2400" b="1" dirty="0" smtClean="0"/>
              <a:t>, </a:t>
            </a:r>
            <a:r>
              <a:rPr lang="en-US" sz="2400" b="1" u="sng" dirty="0" smtClean="0"/>
              <a:t>SINGLE SUCTION IMPELLER</a:t>
            </a:r>
            <a:r>
              <a:rPr lang="en-US" sz="2400" b="1" dirty="0" smtClean="0"/>
              <a:t>, </a:t>
            </a:r>
            <a:r>
              <a:rPr lang="en-US" sz="2400" b="1" u="sng" dirty="0" smtClean="0"/>
              <a:t>SPLIT-SHAFT DRIVEN</a:t>
            </a:r>
            <a:endParaRPr lang="en-US" sz="2400" dirty="0"/>
          </a:p>
        </p:txBody>
      </p:sp>
      <p:pic>
        <p:nvPicPr>
          <p:cNvPr id="9" name="Picture 8"/>
          <p:cNvPicPr>
            <a:picLocks noChangeAspect="1"/>
          </p:cNvPicPr>
          <p:nvPr/>
        </p:nvPicPr>
        <p:blipFill>
          <a:blip r:embed="rId2"/>
          <a:stretch>
            <a:fillRect/>
          </a:stretch>
        </p:blipFill>
        <p:spPr>
          <a:xfrm>
            <a:off x="6598628" y="1892189"/>
            <a:ext cx="3894992" cy="1770451"/>
          </a:xfrm>
          <a:prstGeom prst="rect">
            <a:avLst/>
          </a:prstGeom>
        </p:spPr>
      </p:pic>
      <p:pic>
        <p:nvPicPr>
          <p:cNvPr id="17" name="Content Placeholder 16"/>
          <p:cNvPicPr>
            <a:picLocks noGrp="1" noChangeAspect="1"/>
          </p:cNvPicPr>
          <p:nvPr>
            <p:ph idx="1"/>
          </p:nvPr>
        </p:nvPicPr>
        <p:blipFill>
          <a:blip r:embed="rId3"/>
          <a:stretch>
            <a:fillRect/>
          </a:stretch>
        </p:blipFill>
        <p:spPr>
          <a:xfrm>
            <a:off x="1921606" y="1784837"/>
            <a:ext cx="4462793" cy="4756639"/>
          </a:xfrm>
          <a:prstGeom prst="rect">
            <a:avLst/>
          </a:prstGeom>
        </p:spPr>
      </p:pic>
      <p:pic>
        <p:nvPicPr>
          <p:cNvPr id="18" name="Picture 17"/>
          <p:cNvPicPr>
            <a:picLocks noChangeAspect="1"/>
          </p:cNvPicPr>
          <p:nvPr/>
        </p:nvPicPr>
        <p:blipFill>
          <a:blip r:embed="rId4"/>
          <a:stretch>
            <a:fillRect/>
          </a:stretch>
        </p:blipFill>
        <p:spPr>
          <a:xfrm>
            <a:off x="6460332" y="3785010"/>
            <a:ext cx="4171584" cy="2938868"/>
          </a:xfrm>
          <a:prstGeom prst="rect">
            <a:avLst/>
          </a:prstGeom>
        </p:spPr>
      </p:pic>
    </p:spTree>
    <p:extLst>
      <p:ext uri="{BB962C8B-B14F-4D97-AF65-F5344CB8AC3E}">
        <p14:creationId xmlns:p14="http://schemas.microsoft.com/office/powerpoint/2010/main" val="37307848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138" y="365125"/>
            <a:ext cx="10597662" cy="1340583"/>
          </a:xfrm>
        </p:spPr>
        <p:txBody>
          <a:bodyPr>
            <a:normAutofit fontScale="90000"/>
          </a:bodyPr>
          <a:lstStyle/>
          <a:p>
            <a:pPr algn="ctr"/>
            <a:r>
              <a:rPr lang="en-US" b="1" dirty="0" smtClean="0">
                <a:latin typeface="+mn-lt"/>
              </a:rPr>
              <a:t>WATER PUMPS </a:t>
            </a:r>
            <a:r>
              <a:rPr lang="en-US" sz="2400" b="1" dirty="0" smtClean="0">
                <a:latin typeface="+mn-lt"/>
              </a:rPr>
              <a:t>TYPE/BRAND/MODEL/CAPACITIES</a:t>
            </a:r>
            <a:br>
              <a:rPr lang="en-US" sz="2400" b="1" dirty="0" smtClean="0">
                <a:latin typeface="+mn-lt"/>
              </a:rPr>
            </a:br>
            <a:r>
              <a:rPr lang="en-US" sz="2700" b="1" dirty="0" smtClean="0">
                <a:latin typeface="+mn-lt"/>
              </a:rPr>
              <a:t>DARLEY </a:t>
            </a:r>
            <a:r>
              <a:rPr lang="en-US" sz="2700" b="1" u="sng" dirty="0" smtClean="0"/>
              <a:t>SINGLE STAGE</a:t>
            </a:r>
            <a:r>
              <a:rPr lang="en-US" sz="2700" b="1" dirty="0" smtClean="0"/>
              <a:t>, </a:t>
            </a:r>
            <a:r>
              <a:rPr lang="en-US" sz="2700" b="1" u="sng" dirty="0" smtClean="0"/>
              <a:t>SINGLE SUCTION IMPELLER</a:t>
            </a:r>
            <a:r>
              <a:rPr lang="en-US" sz="2700" b="1" dirty="0" smtClean="0"/>
              <a:t>, </a:t>
            </a:r>
            <a:r>
              <a:rPr lang="en-US" sz="2700" b="1" u="sng" dirty="0" smtClean="0"/>
              <a:t>SPLIT-SHAFT DRIVEN</a:t>
            </a:r>
            <a:r>
              <a:rPr lang="en-US" sz="2800" b="1" dirty="0" smtClean="0"/>
              <a:t/>
            </a:r>
            <a:br>
              <a:rPr lang="en-US" sz="2800" b="1" dirty="0" smtClean="0"/>
            </a:br>
            <a:endParaRPr lang="en-US" b="1" dirty="0">
              <a:latin typeface="+mn-lt"/>
            </a:endParaRPr>
          </a:p>
        </p:txBody>
      </p:sp>
      <p:pic>
        <p:nvPicPr>
          <p:cNvPr id="6" name="Picture 5"/>
          <p:cNvPicPr>
            <a:picLocks noChangeAspect="1"/>
          </p:cNvPicPr>
          <p:nvPr/>
        </p:nvPicPr>
        <p:blipFill>
          <a:blip r:embed="rId2"/>
          <a:stretch>
            <a:fillRect/>
          </a:stretch>
        </p:blipFill>
        <p:spPr>
          <a:xfrm>
            <a:off x="5124449" y="1649569"/>
            <a:ext cx="2628900" cy="4800600"/>
          </a:xfrm>
          <a:prstGeom prst="rect">
            <a:avLst/>
          </a:prstGeom>
        </p:spPr>
      </p:pic>
      <p:pic>
        <p:nvPicPr>
          <p:cNvPr id="10" name="Picture 9"/>
          <p:cNvPicPr>
            <a:picLocks noChangeAspect="1"/>
          </p:cNvPicPr>
          <p:nvPr/>
        </p:nvPicPr>
        <p:blipFill>
          <a:blip r:embed="rId3"/>
          <a:stretch>
            <a:fillRect/>
          </a:stretch>
        </p:blipFill>
        <p:spPr>
          <a:xfrm>
            <a:off x="8592649" y="4308102"/>
            <a:ext cx="1870196" cy="2383319"/>
          </a:xfrm>
          <a:prstGeom prst="rect">
            <a:avLst/>
          </a:prstGeom>
        </p:spPr>
      </p:pic>
      <p:pic>
        <p:nvPicPr>
          <p:cNvPr id="11" name="Picture 10"/>
          <p:cNvPicPr>
            <a:picLocks noChangeAspect="1"/>
          </p:cNvPicPr>
          <p:nvPr/>
        </p:nvPicPr>
        <p:blipFill>
          <a:blip r:embed="rId4"/>
          <a:stretch>
            <a:fillRect/>
          </a:stretch>
        </p:blipFill>
        <p:spPr>
          <a:xfrm>
            <a:off x="8256802" y="1591157"/>
            <a:ext cx="2359086" cy="2682573"/>
          </a:xfrm>
          <a:prstGeom prst="rect">
            <a:avLst/>
          </a:prstGeom>
        </p:spPr>
      </p:pic>
      <p:pic>
        <p:nvPicPr>
          <p:cNvPr id="13" name="Content Placeholder 12"/>
          <p:cNvPicPr>
            <a:picLocks noGrp="1" noChangeAspect="1"/>
          </p:cNvPicPr>
          <p:nvPr>
            <p:ph idx="1"/>
          </p:nvPr>
        </p:nvPicPr>
        <p:blipFill>
          <a:blip r:embed="rId5"/>
          <a:stretch>
            <a:fillRect/>
          </a:stretch>
        </p:blipFill>
        <p:spPr>
          <a:xfrm>
            <a:off x="756138" y="1591157"/>
            <a:ext cx="4062309" cy="4859012"/>
          </a:xfrm>
          <a:prstGeom prst="rect">
            <a:avLst/>
          </a:prstGeom>
        </p:spPr>
      </p:pic>
    </p:spTree>
    <p:extLst>
      <p:ext uri="{BB962C8B-B14F-4D97-AF65-F5344CB8AC3E}">
        <p14:creationId xmlns:p14="http://schemas.microsoft.com/office/powerpoint/2010/main" val="16752554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FF0000"/>
                </a:solidFill>
              </a:rPr>
              <a:t>NFPA 1901</a:t>
            </a:r>
            <a:r>
              <a:rPr lang="en-US" sz="4000" b="1" dirty="0" smtClean="0"/>
              <a:t> PUMP SYSTEM &amp; SUCTION CAPABILITIES</a:t>
            </a:r>
            <a:br>
              <a:rPr lang="en-US" sz="4000" b="1" dirty="0" smtClean="0"/>
            </a:br>
            <a:r>
              <a:rPr lang="en-US" sz="4000" b="1" dirty="0" smtClean="0">
                <a:solidFill>
                  <a:srgbClr val="FF0000"/>
                </a:solidFill>
              </a:rPr>
              <a:t>2016 EDITION</a:t>
            </a:r>
            <a:r>
              <a:rPr lang="en-US" sz="4000" b="1" dirty="0" smtClean="0"/>
              <a:t>: </a:t>
            </a:r>
            <a:r>
              <a:rPr lang="en-US" sz="4000" b="1" u="sng" dirty="0" smtClean="0"/>
              <a:t>3000-GPM &amp; ABOVE</a:t>
            </a:r>
            <a:r>
              <a:rPr lang="en-US" sz="4000" b="1" dirty="0" smtClean="0"/>
              <a:t>@ 100 PSI </a:t>
            </a:r>
            <a:endParaRPr lang="en-US" sz="4000" b="1" dirty="0"/>
          </a:p>
        </p:txBody>
      </p:sp>
      <p:pic>
        <p:nvPicPr>
          <p:cNvPr id="12" name="Picture 11"/>
          <p:cNvPicPr/>
          <p:nvPr/>
        </p:nvPicPr>
        <p:blipFill>
          <a:blip r:embed="rId2"/>
          <a:stretch>
            <a:fillRect/>
          </a:stretch>
        </p:blipFill>
        <p:spPr>
          <a:xfrm>
            <a:off x="2828192" y="2107737"/>
            <a:ext cx="6166339" cy="224790"/>
          </a:xfrm>
          <a:prstGeom prst="rect">
            <a:avLst/>
          </a:prstGeom>
        </p:spPr>
      </p:pic>
      <p:pic>
        <p:nvPicPr>
          <p:cNvPr id="13" name="Picture 12"/>
          <p:cNvPicPr/>
          <p:nvPr/>
        </p:nvPicPr>
        <p:blipFill>
          <a:blip r:embed="rId3"/>
          <a:stretch>
            <a:fillRect/>
          </a:stretch>
        </p:blipFill>
        <p:spPr>
          <a:xfrm>
            <a:off x="1276717" y="2618277"/>
            <a:ext cx="4488106" cy="3119462"/>
          </a:xfrm>
          <a:prstGeom prst="rect">
            <a:avLst/>
          </a:prstGeom>
        </p:spPr>
      </p:pic>
      <p:pic>
        <p:nvPicPr>
          <p:cNvPr id="14" name="Picture 13"/>
          <p:cNvPicPr/>
          <p:nvPr/>
        </p:nvPicPr>
        <p:blipFill>
          <a:blip r:embed="rId4"/>
          <a:stretch>
            <a:fillRect/>
          </a:stretch>
        </p:blipFill>
        <p:spPr>
          <a:xfrm>
            <a:off x="6604123" y="2618277"/>
            <a:ext cx="4210417" cy="3119462"/>
          </a:xfrm>
          <a:prstGeom prst="rect">
            <a:avLst/>
          </a:prstGeom>
        </p:spPr>
      </p:pic>
      <p:pic>
        <p:nvPicPr>
          <p:cNvPr id="16" name="Content Placeholder 15"/>
          <p:cNvPicPr>
            <a:picLocks noGrp="1"/>
          </p:cNvPicPr>
          <p:nvPr>
            <p:ph idx="1"/>
          </p:nvPr>
        </p:nvPicPr>
        <p:blipFill>
          <a:blip r:embed="rId5"/>
          <a:stretch>
            <a:fillRect/>
          </a:stretch>
        </p:blipFill>
        <p:spPr>
          <a:xfrm>
            <a:off x="2828191" y="1821987"/>
            <a:ext cx="6096000" cy="285750"/>
          </a:xfrm>
          <a:prstGeom prst="rect">
            <a:avLst/>
          </a:prstGeom>
        </p:spPr>
      </p:pic>
    </p:spTree>
    <p:extLst>
      <p:ext uri="{BB962C8B-B14F-4D97-AF65-F5344CB8AC3E}">
        <p14:creationId xmlns:p14="http://schemas.microsoft.com/office/powerpoint/2010/main" val="19180804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FF0000"/>
                </a:solidFill>
              </a:rPr>
              <a:t>NFPA 1901 </a:t>
            </a:r>
            <a:r>
              <a:rPr lang="en-US" sz="4000" b="1" dirty="0" smtClean="0"/>
              <a:t>PUMP SYSTEM &amp; SUCTION CAPABILITIES</a:t>
            </a:r>
            <a:br>
              <a:rPr lang="en-US" sz="4000" b="1" dirty="0" smtClean="0"/>
            </a:br>
            <a:r>
              <a:rPr lang="en-US" sz="4000" b="1" dirty="0" smtClean="0">
                <a:solidFill>
                  <a:srgbClr val="FF0000"/>
                </a:solidFill>
              </a:rPr>
              <a:t>2009 EDITION:  </a:t>
            </a:r>
            <a:r>
              <a:rPr lang="en-US" sz="4000" b="1" u="sng" dirty="0" smtClean="0"/>
              <a:t>3000-GPM AND BELOW</a:t>
            </a:r>
            <a:r>
              <a:rPr lang="en-US" sz="4000" b="1" dirty="0" smtClean="0"/>
              <a:t>@ 150 PSI</a:t>
            </a:r>
            <a:endParaRPr lang="en-US" sz="4000" b="1"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32769" y="1690688"/>
            <a:ext cx="4119102" cy="3397198"/>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440" y="1769372"/>
            <a:ext cx="4168113" cy="3048000"/>
          </a:xfrm>
          <a:prstGeom prst="rect">
            <a:avLst/>
          </a:prstGeom>
        </p:spPr>
      </p:pic>
    </p:spTree>
    <p:extLst>
      <p:ext uri="{BB962C8B-B14F-4D97-AF65-F5344CB8AC3E}">
        <p14:creationId xmlns:p14="http://schemas.microsoft.com/office/powerpoint/2010/main" val="18328749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444" y="98322"/>
            <a:ext cx="10301748" cy="818419"/>
          </a:xfrm>
        </p:spPr>
        <p:txBody>
          <a:bodyPr/>
          <a:lstStyle/>
          <a:p>
            <a:r>
              <a:rPr lang="en-US" b="1" dirty="0" smtClean="0">
                <a:latin typeface="+mn-lt"/>
              </a:rPr>
              <a:t>INDUSTRIAL PUMP MODULE </a:t>
            </a:r>
            <a:r>
              <a:rPr lang="en-US" b="1" dirty="0" smtClean="0">
                <a:solidFill>
                  <a:schemeClr val="tx2">
                    <a:lumMod val="50000"/>
                  </a:schemeClr>
                </a:solidFill>
                <a:latin typeface="+mn-lt"/>
              </a:rPr>
              <a:t>APPLICATIONS</a:t>
            </a:r>
            <a:endParaRPr lang="en-US" dirty="0">
              <a:solidFill>
                <a:schemeClr val="tx2">
                  <a:lumMod val="50000"/>
                </a:schemeClr>
              </a:solidFill>
              <a:latin typeface="+mn-lt"/>
            </a:endParaRPr>
          </a:p>
        </p:txBody>
      </p:sp>
      <p:sp>
        <p:nvSpPr>
          <p:cNvPr id="3" name="Content Placeholder 2"/>
          <p:cNvSpPr>
            <a:spLocks noGrp="1"/>
          </p:cNvSpPr>
          <p:nvPr>
            <p:ph idx="1"/>
          </p:nvPr>
        </p:nvSpPr>
        <p:spPr>
          <a:xfrm>
            <a:off x="263769" y="1690688"/>
            <a:ext cx="11090031" cy="4415937"/>
          </a:xfrm>
        </p:spPr>
        <p:txBody>
          <a:bodyPr>
            <a:normAutofit lnSpcReduction="10000"/>
          </a:bodyPr>
          <a:lstStyle/>
          <a:p>
            <a:r>
              <a:rPr lang="en-US" sz="2400" b="1" dirty="0" smtClean="0"/>
              <a:t>INDUSTRIAL PUMPERS &amp; PUMPER TENDERS/TANKERS</a:t>
            </a:r>
          </a:p>
          <a:p>
            <a:endParaRPr lang="en-US" sz="2400" b="1" dirty="0"/>
          </a:p>
          <a:p>
            <a:pPr marL="0" indent="0">
              <a:buNone/>
            </a:pPr>
            <a:endParaRPr lang="en-US" sz="2400" b="1" dirty="0" smtClean="0"/>
          </a:p>
          <a:p>
            <a:pPr marL="0" indent="0">
              <a:buNone/>
            </a:pPr>
            <a:endParaRPr lang="en-US" sz="2400" b="1" dirty="0" smtClean="0"/>
          </a:p>
          <a:p>
            <a:r>
              <a:rPr lang="en-US" sz="2400" b="1" dirty="0" smtClean="0"/>
              <a:t>SAI: INDUSTRIAL AERIALS</a:t>
            </a:r>
          </a:p>
          <a:p>
            <a:endParaRPr lang="en-US" sz="2400" b="1" dirty="0"/>
          </a:p>
          <a:p>
            <a:endParaRPr lang="en-US" sz="2400" b="1" dirty="0" smtClean="0"/>
          </a:p>
          <a:p>
            <a:endParaRPr lang="en-US" sz="2400" b="1" dirty="0" smtClean="0"/>
          </a:p>
          <a:p>
            <a:endParaRPr lang="en-US" sz="2400" b="1" dirty="0" smtClean="0"/>
          </a:p>
          <a:p>
            <a:r>
              <a:rPr lang="en-US" sz="2400" b="1" dirty="0" smtClean="0"/>
              <a:t>SPI: INDUSTRIAL AERIAL PLATFORMS</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0719" y="799071"/>
            <a:ext cx="4346815" cy="1883005"/>
          </a:xfrm>
          <a:prstGeom prst="rect">
            <a:avLst/>
          </a:prstGeom>
        </p:spPr>
      </p:pic>
      <p:pic>
        <p:nvPicPr>
          <p:cNvPr id="6" name="Picture 5"/>
          <p:cNvPicPr>
            <a:picLocks noChangeAspect="1"/>
          </p:cNvPicPr>
          <p:nvPr/>
        </p:nvPicPr>
        <p:blipFill>
          <a:blip r:embed="rId3"/>
          <a:stretch>
            <a:fillRect/>
          </a:stretch>
        </p:blipFill>
        <p:spPr>
          <a:xfrm>
            <a:off x="3900363" y="2696492"/>
            <a:ext cx="4465932" cy="1765721"/>
          </a:xfrm>
          <a:prstGeom prst="rect">
            <a:avLst/>
          </a:prstGeom>
        </p:spPr>
      </p:pic>
      <p:pic>
        <p:nvPicPr>
          <p:cNvPr id="7" name="Picture 6"/>
          <p:cNvPicPr>
            <a:picLocks noChangeAspect="1"/>
          </p:cNvPicPr>
          <p:nvPr/>
        </p:nvPicPr>
        <p:blipFill>
          <a:blip r:embed="rId4"/>
          <a:stretch>
            <a:fillRect/>
          </a:stretch>
        </p:blipFill>
        <p:spPr>
          <a:xfrm>
            <a:off x="5401774" y="4452714"/>
            <a:ext cx="5512032" cy="2175983"/>
          </a:xfrm>
          <a:prstGeom prst="rect">
            <a:avLst/>
          </a:prstGeom>
        </p:spPr>
      </p:pic>
    </p:spTree>
    <p:extLst>
      <p:ext uri="{BB962C8B-B14F-4D97-AF65-F5344CB8AC3E}">
        <p14:creationId xmlns:p14="http://schemas.microsoft.com/office/powerpoint/2010/main" val="4298892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111" y="86725"/>
            <a:ext cx="11231274" cy="955494"/>
          </a:xfrm>
        </p:spPr>
        <p:txBody>
          <a:bodyPr>
            <a:normAutofit fontScale="90000"/>
          </a:bodyPr>
          <a:lstStyle/>
          <a:p>
            <a:pPr algn="ctr"/>
            <a:r>
              <a:rPr lang="en-US" b="1" dirty="0" smtClean="0"/>
              <a:t/>
            </a:r>
            <a:br>
              <a:rPr lang="en-US" b="1" dirty="0" smtClean="0"/>
            </a:br>
            <a:r>
              <a:rPr lang="en-US" b="1" dirty="0" smtClean="0">
                <a:latin typeface="+mn-lt"/>
              </a:rPr>
              <a:t>INDUSTRIAL PUMPER &amp; PUMPER/TANKER</a:t>
            </a:r>
            <a:r>
              <a:rPr lang="en-US" sz="4900" b="1" dirty="0" smtClean="0">
                <a:latin typeface="+mn-lt"/>
              </a:rPr>
              <a:t/>
            </a:r>
            <a:br>
              <a:rPr lang="en-US" sz="4900" b="1" dirty="0" smtClean="0">
                <a:latin typeface="+mn-lt"/>
              </a:rPr>
            </a:br>
            <a:r>
              <a:rPr lang="en-US" sz="4000" b="1" dirty="0" smtClean="0">
                <a:latin typeface="+mn-lt"/>
              </a:rPr>
              <a:t>PUMP MODULES</a:t>
            </a:r>
            <a:r>
              <a:rPr lang="en-US" sz="3600" b="1" dirty="0" smtClean="0">
                <a:latin typeface="+mn-lt"/>
              </a:rPr>
              <a:t/>
            </a:r>
            <a:br>
              <a:rPr lang="en-US" sz="3600" b="1" dirty="0" smtClean="0">
                <a:latin typeface="+mn-lt"/>
              </a:rPr>
            </a:br>
            <a:endParaRPr lang="en-US" sz="3600" b="1" dirty="0">
              <a:latin typeface="+mn-lt"/>
            </a:endParaRPr>
          </a:p>
        </p:txBody>
      </p:sp>
      <p:sp>
        <p:nvSpPr>
          <p:cNvPr id="3" name="Content Placeholder 2"/>
          <p:cNvSpPr>
            <a:spLocks noGrp="1"/>
          </p:cNvSpPr>
          <p:nvPr>
            <p:ph idx="1"/>
          </p:nvPr>
        </p:nvSpPr>
        <p:spPr>
          <a:xfrm>
            <a:off x="469110" y="1042219"/>
            <a:ext cx="11231275" cy="5466736"/>
          </a:xfrm>
        </p:spPr>
        <p:txBody>
          <a:bodyPr>
            <a:normAutofit fontScale="92500" lnSpcReduction="20000"/>
          </a:bodyPr>
          <a:lstStyle/>
          <a:p>
            <a:pPr lvl="1"/>
            <a:endParaRPr lang="en-US" sz="2000" b="1" dirty="0" smtClean="0"/>
          </a:p>
          <a:p>
            <a:pPr lvl="1"/>
            <a:r>
              <a:rPr lang="en-US" sz="2600" b="1" dirty="0" smtClean="0"/>
              <a:t>Side Mount, Street Side Controls</a:t>
            </a:r>
          </a:p>
          <a:p>
            <a:pPr lvl="2"/>
            <a:r>
              <a:rPr lang="en-US" sz="1600" dirty="0" smtClean="0"/>
              <a:t>LDH (8” reduced to 6”) Suctions 2-Curb Side / 2-Street Side (Optional 5” Rear is Available) + Multiple 2-1/2” </a:t>
            </a:r>
          </a:p>
          <a:p>
            <a:pPr lvl="2"/>
            <a:r>
              <a:rPr lang="en-US" sz="1600" dirty="0" smtClean="0"/>
              <a:t>LDH (5” or 6”) Discharges Curb Side and Rear (None Street Side) + Multiple 2-1/2” </a:t>
            </a:r>
          </a:p>
          <a:p>
            <a:pPr lvl="2"/>
            <a:r>
              <a:rPr lang="en-US" sz="1600" dirty="0" smtClean="0"/>
              <a:t>Overhead 2” and/or 2-1/2” Cross-Lays</a:t>
            </a:r>
          </a:p>
          <a:p>
            <a:pPr lvl="2"/>
            <a:r>
              <a:rPr lang="en-US" sz="1600" dirty="0" smtClean="0"/>
              <a:t>Forward “Stacked” 2” and/or 2-1/2” Speed-Lays</a:t>
            </a:r>
          </a:p>
          <a:p>
            <a:pPr lvl="2"/>
            <a:r>
              <a:rPr lang="en-US" sz="1600" dirty="0" smtClean="0"/>
              <a:t>Overhead Monitors, 1000 to 5000-GPM Akron, 2000 to 6000-GPM Williams</a:t>
            </a:r>
          </a:p>
          <a:p>
            <a:pPr lvl="2"/>
            <a:r>
              <a:rPr lang="en-US" sz="1600" dirty="0" smtClean="0"/>
              <a:t>Rear Monitors, 1000 to 2000-GPM</a:t>
            </a:r>
          </a:p>
          <a:p>
            <a:pPr marL="914400" lvl="2" indent="0">
              <a:buNone/>
            </a:pPr>
            <a:endParaRPr lang="en-US" sz="1600" dirty="0" smtClean="0"/>
          </a:p>
          <a:p>
            <a:pPr lvl="1"/>
            <a:r>
              <a:rPr lang="en-US" sz="2600" b="1" dirty="0" smtClean="0"/>
              <a:t>Top-Mount Controls “Open/Exposed” or “Fully Enclosed”</a:t>
            </a:r>
          </a:p>
          <a:p>
            <a:pPr lvl="2"/>
            <a:r>
              <a:rPr lang="en-US" sz="1600" dirty="0" smtClean="0"/>
              <a:t>LDH (8” reduced to 6”) Suctions 2-Curb Side / 2-Street Side (Optional 5” Rear is Available) + Multiple 2-1/2” </a:t>
            </a:r>
          </a:p>
          <a:p>
            <a:pPr lvl="2"/>
            <a:r>
              <a:rPr lang="en-US" sz="1600" dirty="0" smtClean="0"/>
              <a:t>LDH (5” or 6”) Discharge: Driver Side, Curb Side and Rear + Multiple 2-1/2”</a:t>
            </a:r>
          </a:p>
          <a:p>
            <a:pPr lvl="2"/>
            <a:r>
              <a:rPr lang="en-US" sz="1600" dirty="0" smtClean="0"/>
              <a:t>Overhead 2” and/or 2-1/2” Cross-Lays</a:t>
            </a:r>
          </a:p>
          <a:p>
            <a:pPr lvl="2"/>
            <a:r>
              <a:rPr lang="en-US" sz="1600" dirty="0" smtClean="0"/>
              <a:t>Forward “Stacked” 2” and/or 2-1/2” Speed-Lays</a:t>
            </a:r>
          </a:p>
          <a:p>
            <a:pPr lvl="2"/>
            <a:r>
              <a:rPr lang="en-US" sz="1600" dirty="0" smtClean="0"/>
              <a:t>Overhead Monitors, 1000 to 5000-GPM Akron, 2000 to 6000-GPM Williams</a:t>
            </a:r>
          </a:p>
          <a:p>
            <a:pPr lvl="2"/>
            <a:r>
              <a:rPr lang="en-US" sz="1600" dirty="0" smtClean="0"/>
              <a:t>Rear Monitors, 1000 to 2000-GPM</a:t>
            </a:r>
          </a:p>
          <a:p>
            <a:pPr marL="914400" lvl="2" indent="0">
              <a:buNone/>
            </a:pPr>
            <a:endParaRPr lang="en-US" sz="1600" dirty="0" smtClean="0"/>
          </a:p>
          <a:p>
            <a:pPr lvl="1"/>
            <a:r>
              <a:rPr lang="en-US" sz="2600" b="1" dirty="0" smtClean="0"/>
              <a:t>Rear-Mount Controls</a:t>
            </a:r>
          </a:p>
          <a:p>
            <a:pPr lvl="2"/>
            <a:r>
              <a:rPr lang="en-US" sz="1600" dirty="0" smtClean="0"/>
              <a:t>LDH (8” reduced to 6”) Suctions Up To 3-Opposite Side of Operator’s Panel and/or Rear + Multiple 2-1/2”  </a:t>
            </a:r>
          </a:p>
          <a:p>
            <a:pPr lvl="2"/>
            <a:r>
              <a:rPr lang="en-US" sz="1600" dirty="0" smtClean="0"/>
              <a:t>LDH (5” or 6”) Discharges: Opposite Side of Operator’s Panel and/or Rear + Multiple 2-1/2” </a:t>
            </a:r>
          </a:p>
          <a:p>
            <a:pPr lvl="2"/>
            <a:r>
              <a:rPr lang="en-US" sz="1600" dirty="0" smtClean="0"/>
              <a:t>Overhead Rear Monitor(s), 1000 to 5000-GPM Akron, 2000 to 6000-GPM Williams</a:t>
            </a:r>
          </a:p>
          <a:p>
            <a:pPr lvl="2"/>
            <a:r>
              <a:rPr lang="en-US" sz="1600" dirty="0" smtClean="0"/>
              <a:t>Midship Monitor(s), 1000 to 2000-GPM </a:t>
            </a:r>
          </a:p>
        </p:txBody>
      </p:sp>
    </p:spTree>
    <p:extLst>
      <p:ext uri="{BB962C8B-B14F-4D97-AF65-F5344CB8AC3E}">
        <p14:creationId xmlns:p14="http://schemas.microsoft.com/office/powerpoint/2010/main" val="3856211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377" y="186109"/>
            <a:ext cx="10445680" cy="891577"/>
          </a:xfrm>
        </p:spPr>
        <p:txBody>
          <a:bodyPr>
            <a:normAutofit fontScale="90000"/>
          </a:bodyPr>
          <a:lstStyle/>
          <a:p>
            <a:pPr algn="ctr"/>
            <a:r>
              <a:rPr lang="en-US" sz="4000" b="1" dirty="0" smtClean="0">
                <a:latin typeface="+mn-lt"/>
              </a:rPr>
              <a:t>INDUSTRIAL PUMPER &amp; PUMPER-TANKER</a:t>
            </a:r>
            <a:br>
              <a:rPr lang="en-US" sz="4000" b="1" dirty="0" smtClean="0">
                <a:latin typeface="+mn-lt"/>
              </a:rPr>
            </a:br>
            <a:r>
              <a:rPr lang="en-US" sz="4000" b="1" dirty="0" smtClean="0">
                <a:latin typeface="+mn-lt"/>
              </a:rPr>
              <a:t>SIDE MOUNT PUMP CONTROLS</a:t>
            </a:r>
            <a:endParaRPr lang="en-US" sz="4000" b="1" dirty="0">
              <a:latin typeface="+mn-lt"/>
            </a:endParaRPr>
          </a:p>
        </p:txBody>
      </p:sp>
      <p:sp>
        <p:nvSpPr>
          <p:cNvPr id="3" name="Content Placeholder 2"/>
          <p:cNvSpPr>
            <a:spLocks noGrp="1"/>
          </p:cNvSpPr>
          <p:nvPr>
            <p:ph idx="1"/>
          </p:nvPr>
        </p:nvSpPr>
        <p:spPr>
          <a:xfrm>
            <a:off x="211678" y="1231103"/>
            <a:ext cx="11754180" cy="4481129"/>
          </a:xfrm>
        </p:spPr>
        <p:txBody>
          <a:bodyPr/>
          <a:lstStyle/>
          <a:p>
            <a:pPr marL="0" indent="0" algn="ctr">
              <a:buNone/>
            </a:pPr>
            <a:r>
              <a:rPr lang="en-US" b="1" u="sng" dirty="0" smtClean="0"/>
              <a:t>AccuMax</a:t>
            </a:r>
            <a:r>
              <a:rPr lang="en-US" b="1" dirty="0" smtClean="0"/>
              <a:t>, </a:t>
            </a:r>
            <a:r>
              <a:rPr lang="en-US" b="1" u="sng" dirty="0" smtClean="0"/>
              <a:t>Hot Shot-II</a:t>
            </a:r>
            <a:r>
              <a:rPr lang="en-US" b="1" dirty="0" smtClean="0"/>
              <a:t> or </a:t>
            </a:r>
            <a:r>
              <a:rPr lang="en-US" b="1" u="sng" dirty="0" smtClean="0"/>
              <a:t>Servo Command</a:t>
            </a:r>
          </a:p>
          <a:p>
            <a:pPr marL="0" indent="0" algn="ctr">
              <a:buNone/>
            </a:pPr>
            <a:r>
              <a:rPr lang="en-US" sz="1400" b="1" dirty="0" smtClean="0"/>
              <a:t>(Hot </a:t>
            </a:r>
            <a:r>
              <a:rPr lang="en-US" sz="1400" b="1" dirty="0"/>
              <a:t>Shot-II System Shown)</a:t>
            </a:r>
            <a:endParaRPr lang="en-US" sz="1400" dirty="0"/>
          </a:p>
          <a:p>
            <a:pPr marL="0" indent="0" algn="ctr">
              <a:buNone/>
            </a:pPr>
            <a:endParaRPr lang="en-US" b="1" u="sng" dirty="0" smtClean="0"/>
          </a:p>
          <a:p>
            <a:endParaRPr lang="en-US" dirty="0" smtClean="0"/>
          </a:p>
          <a:p>
            <a:endParaRPr lang="en-US" dirty="0" smtClean="0"/>
          </a:p>
          <a:p>
            <a:endParaRPr lang="en-US" dirty="0"/>
          </a:p>
          <a:p>
            <a:endParaRPr lang="en-US" dirty="0" smtClean="0"/>
          </a:p>
        </p:txBody>
      </p:sp>
      <p:pic>
        <p:nvPicPr>
          <p:cNvPr id="6" name="Picture 5"/>
          <p:cNvPicPr>
            <a:picLocks noChangeAspect="1"/>
          </p:cNvPicPr>
          <p:nvPr/>
        </p:nvPicPr>
        <p:blipFill>
          <a:blip r:embed="rId2"/>
          <a:stretch>
            <a:fillRect/>
          </a:stretch>
        </p:blipFill>
        <p:spPr>
          <a:xfrm>
            <a:off x="7001729" y="2012588"/>
            <a:ext cx="4670931" cy="4734052"/>
          </a:xfrm>
          <a:prstGeom prst="rect">
            <a:avLst/>
          </a:prstGeom>
        </p:spPr>
      </p:pic>
      <p:pic>
        <p:nvPicPr>
          <p:cNvPr id="9" name="Picture 8"/>
          <p:cNvPicPr>
            <a:picLocks noChangeAspect="1"/>
          </p:cNvPicPr>
          <p:nvPr/>
        </p:nvPicPr>
        <p:blipFill>
          <a:blip r:embed="rId3"/>
          <a:stretch>
            <a:fillRect/>
          </a:stretch>
        </p:blipFill>
        <p:spPr>
          <a:xfrm>
            <a:off x="211678" y="2012588"/>
            <a:ext cx="3425077" cy="3075476"/>
          </a:xfrm>
          <a:prstGeom prst="rect">
            <a:avLst/>
          </a:prstGeom>
        </p:spPr>
      </p:pic>
      <p:pic>
        <p:nvPicPr>
          <p:cNvPr id="10" name="Picture 9"/>
          <p:cNvPicPr>
            <a:picLocks noChangeAspect="1"/>
          </p:cNvPicPr>
          <p:nvPr/>
        </p:nvPicPr>
        <p:blipFill>
          <a:blip r:embed="rId4"/>
          <a:stretch>
            <a:fillRect/>
          </a:stretch>
        </p:blipFill>
        <p:spPr>
          <a:xfrm>
            <a:off x="3636755" y="2750047"/>
            <a:ext cx="3071776" cy="3829412"/>
          </a:xfrm>
          <a:prstGeom prst="rect">
            <a:avLst/>
          </a:prstGeom>
        </p:spPr>
      </p:pic>
    </p:spTree>
    <p:extLst>
      <p:ext uri="{BB962C8B-B14F-4D97-AF65-F5344CB8AC3E}">
        <p14:creationId xmlns:p14="http://schemas.microsoft.com/office/powerpoint/2010/main" val="24097395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169" y="147484"/>
            <a:ext cx="10382108" cy="972099"/>
          </a:xfrm>
        </p:spPr>
        <p:txBody>
          <a:bodyPr>
            <a:normAutofit fontScale="90000"/>
          </a:bodyPr>
          <a:lstStyle/>
          <a:p>
            <a:pPr algn="ctr"/>
            <a:r>
              <a:rPr lang="en-US" sz="4000" b="1" dirty="0">
                <a:latin typeface="+mn-lt"/>
              </a:rPr>
              <a:t>INDUSTRIAL </a:t>
            </a:r>
            <a:r>
              <a:rPr lang="en-US" sz="4000" b="1" dirty="0" smtClean="0">
                <a:latin typeface="+mn-lt"/>
              </a:rPr>
              <a:t>PUMPER </a:t>
            </a:r>
            <a:r>
              <a:rPr lang="en-US" sz="4000" b="1" dirty="0">
                <a:latin typeface="+mn-lt"/>
              </a:rPr>
              <a:t>&amp; PUMPER-TANKER</a:t>
            </a:r>
            <a:r>
              <a:rPr lang="en-US" sz="4000" dirty="0" smtClean="0">
                <a:latin typeface="+mn-lt"/>
              </a:rPr>
              <a:t/>
            </a:r>
            <a:br>
              <a:rPr lang="en-US" sz="4000" dirty="0" smtClean="0">
                <a:latin typeface="+mn-lt"/>
              </a:rPr>
            </a:br>
            <a:r>
              <a:rPr lang="en-US" sz="4000" b="1" dirty="0" smtClean="0">
                <a:latin typeface="+mn-lt"/>
              </a:rPr>
              <a:t>TOP-MOUNT PUMP CONTROLS</a:t>
            </a:r>
            <a:endParaRPr lang="en-US" sz="4000" b="1" dirty="0">
              <a:latin typeface="+mn-lt"/>
            </a:endParaRPr>
          </a:p>
        </p:txBody>
      </p:sp>
      <p:sp>
        <p:nvSpPr>
          <p:cNvPr id="3" name="Content Placeholder 2"/>
          <p:cNvSpPr>
            <a:spLocks noGrp="1"/>
          </p:cNvSpPr>
          <p:nvPr>
            <p:ph idx="1"/>
          </p:nvPr>
        </p:nvSpPr>
        <p:spPr>
          <a:xfrm>
            <a:off x="316524" y="1204546"/>
            <a:ext cx="11579468" cy="5574323"/>
          </a:xfrm>
        </p:spPr>
        <p:txBody>
          <a:bodyPr/>
          <a:lstStyle/>
          <a:p>
            <a:pPr marL="0" indent="0" algn="ctr">
              <a:buNone/>
            </a:pPr>
            <a:r>
              <a:rPr lang="en-US" b="1" u="sng" dirty="0" smtClean="0"/>
              <a:t>AccuMax</a:t>
            </a:r>
            <a:r>
              <a:rPr lang="en-US" b="1" dirty="0" smtClean="0"/>
              <a:t>                              </a:t>
            </a:r>
            <a:r>
              <a:rPr lang="en-US" b="1" u="sng" dirty="0" smtClean="0"/>
              <a:t>Hot Shot-II</a:t>
            </a:r>
            <a:r>
              <a:rPr lang="en-US" b="1" dirty="0" smtClean="0"/>
              <a:t> </a:t>
            </a:r>
            <a:r>
              <a:rPr lang="en-US" b="1" dirty="0"/>
              <a:t> </a:t>
            </a:r>
            <a:r>
              <a:rPr lang="en-US" b="1" dirty="0" smtClean="0"/>
              <a:t>                  </a:t>
            </a:r>
            <a:r>
              <a:rPr lang="en-US" b="1" u="sng" dirty="0" smtClean="0"/>
              <a:t>Servo Command</a:t>
            </a:r>
            <a:endParaRPr lang="en-US" b="1" u="sng"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6361" y="1820768"/>
            <a:ext cx="3333119" cy="481009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8421" y="1820768"/>
            <a:ext cx="4029094" cy="4810096"/>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604" y="1820768"/>
            <a:ext cx="3673367" cy="4810096"/>
          </a:xfrm>
          <a:prstGeom prst="rect">
            <a:avLst/>
          </a:prstGeom>
        </p:spPr>
      </p:pic>
    </p:spTree>
    <p:extLst>
      <p:ext uri="{BB962C8B-B14F-4D97-AF65-F5344CB8AC3E}">
        <p14:creationId xmlns:p14="http://schemas.microsoft.com/office/powerpoint/2010/main" val="16129873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342" y="147484"/>
            <a:ext cx="10781072" cy="1061884"/>
          </a:xfrm>
        </p:spPr>
        <p:txBody>
          <a:bodyPr>
            <a:normAutofit fontScale="90000"/>
          </a:bodyPr>
          <a:lstStyle/>
          <a:p>
            <a:pPr algn="ctr"/>
            <a:r>
              <a:rPr lang="en-US" b="1" dirty="0" smtClean="0">
                <a:latin typeface="+mn-lt"/>
              </a:rPr>
              <a:t>TOP MOUNT PUMP CONTROLS</a:t>
            </a:r>
            <a:r>
              <a:rPr lang="en-US" b="1" dirty="0" smtClean="0"/>
              <a:t/>
            </a:r>
            <a:br>
              <a:rPr lang="en-US" b="1" dirty="0" smtClean="0"/>
            </a:br>
            <a:r>
              <a:rPr lang="en-US" b="1" dirty="0" smtClean="0"/>
              <a:t>Open Walkway </a:t>
            </a:r>
            <a:r>
              <a:rPr lang="en-US" b="1" dirty="0" smtClean="0">
                <a:sym typeface="Wingdings" panose="05000000000000000000" pitchFamily="2" charset="2"/>
              </a:rPr>
              <a:t>&lt; + &gt;</a:t>
            </a:r>
            <a:r>
              <a:rPr lang="en-US" b="1" dirty="0" smtClean="0"/>
              <a:t> Fully Enclosed</a:t>
            </a:r>
            <a:endParaRPr lang="en-US" b="1" dirty="0"/>
          </a:p>
        </p:txBody>
      </p:sp>
      <p:pic>
        <p:nvPicPr>
          <p:cNvPr id="9" name="Picture 8"/>
          <p:cNvPicPr>
            <a:picLocks noChangeAspect="1"/>
          </p:cNvPicPr>
          <p:nvPr/>
        </p:nvPicPr>
        <p:blipFill>
          <a:blip r:embed="rId2"/>
          <a:stretch>
            <a:fillRect/>
          </a:stretch>
        </p:blipFill>
        <p:spPr>
          <a:xfrm>
            <a:off x="844039" y="1327201"/>
            <a:ext cx="10620375" cy="5324475"/>
          </a:xfrm>
          <a:prstGeom prst="rect">
            <a:avLst/>
          </a:prstGeom>
        </p:spPr>
      </p:pic>
    </p:spTree>
    <p:extLst>
      <p:ext uri="{BB962C8B-B14F-4D97-AF65-F5344CB8AC3E}">
        <p14:creationId xmlns:p14="http://schemas.microsoft.com/office/powerpoint/2010/main" val="382290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813" y="164189"/>
            <a:ext cx="10429274" cy="1121386"/>
          </a:xfrm>
        </p:spPr>
        <p:txBody>
          <a:bodyPr>
            <a:normAutofit/>
          </a:bodyPr>
          <a:lstStyle/>
          <a:p>
            <a:pPr algn="ctr"/>
            <a:r>
              <a:rPr lang="en-US" sz="3200" b="1" dirty="0" smtClean="0">
                <a:latin typeface="+mn-lt"/>
              </a:rPr>
              <a:t>HIGH VOLUME MONITOR SUPPORT STRUCTURE </a:t>
            </a:r>
            <a:br>
              <a:rPr lang="en-US" sz="3200" b="1" dirty="0" smtClean="0">
                <a:latin typeface="+mn-lt"/>
              </a:rPr>
            </a:br>
            <a:r>
              <a:rPr lang="en-US" sz="3200" b="1" dirty="0" smtClean="0">
                <a:latin typeface="+mn-lt"/>
              </a:rPr>
              <a:t>2:1 SAFETY FACTOR @ 6000-GPM</a:t>
            </a:r>
            <a:endParaRPr lang="en-US" sz="3200" b="1" dirty="0">
              <a:latin typeface="+mn-lt"/>
            </a:endParaRPr>
          </a:p>
        </p:txBody>
      </p:sp>
      <p:sp>
        <p:nvSpPr>
          <p:cNvPr id="3" name="Content Placeholder 2"/>
          <p:cNvSpPr>
            <a:spLocks noGrp="1"/>
          </p:cNvSpPr>
          <p:nvPr>
            <p:ph idx="1"/>
          </p:nvPr>
        </p:nvSpPr>
        <p:spPr>
          <a:xfrm>
            <a:off x="402772" y="1155006"/>
            <a:ext cx="11462657" cy="5760081"/>
          </a:xfrm>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813" y="1356432"/>
            <a:ext cx="4904892" cy="535722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450" y="1356432"/>
            <a:ext cx="5485416" cy="5357227"/>
          </a:xfrm>
          <a:prstGeom prst="rect">
            <a:avLst/>
          </a:prstGeom>
        </p:spPr>
      </p:pic>
    </p:spTree>
    <p:extLst>
      <p:ext uri="{BB962C8B-B14F-4D97-AF65-F5344CB8AC3E}">
        <p14:creationId xmlns:p14="http://schemas.microsoft.com/office/powerpoint/2010/main" val="176900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4611" y="982429"/>
            <a:ext cx="10471354" cy="2762711"/>
          </a:xfrm>
        </p:spPr>
        <p:txBody>
          <a:bodyPr/>
          <a:lstStyle/>
          <a:p>
            <a:pPr algn="l"/>
            <a:r>
              <a:rPr lang="en-US" dirty="0" smtClean="0"/>
              <a:t>‘</a:t>
            </a:r>
            <a:endParaRPr lang="en-US" dirty="0"/>
          </a:p>
        </p:txBody>
      </p:sp>
      <p:sp>
        <p:nvSpPr>
          <p:cNvPr id="3" name="Subtitle 2"/>
          <p:cNvSpPr>
            <a:spLocks noGrp="1"/>
          </p:cNvSpPr>
          <p:nvPr>
            <p:ph type="subTitle" idx="1"/>
          </p:nvPr>
        </p:nvSpPr>
        <p:spPr>
          <a:xfrm>
            <a:off x="1543662" y="3951380"/>
            <a:ext cx="9163667" cy="1721833"/>
          </a:xfrm>
        </p:spPr>
        <p:txBody>
          <a:bodyPr>
            <a:normAutofit fontScale="85000" lnSpcReduction="10000"/>
          </a:bodyPr>
          <a:lstStyle/>
          <a:p>
            <a:r>
              <a:rPr lang="en-US" sz="5700" b="1" dirty="0" smtClean="0"/>
              <a:t>FOAM PROPORTIONING SYSTEMS</a:t>
            </a:r>
          </a:p>
          <a:p>
            <a:r>
              <a:rPr lang="en-US" sz="3200" b="1" dirty="0" smtClean="0">
                <a:solidFill>
                  <a:srgbClr val="0070C0"/>
                </a:solidFill>
              </a:rPr>
              <a:t>AccuMax: </a:t>
            </a:r>
            <a:r>
              <a:rPr lang="en-US" sz="3200" b="1" u="sng" dirty="0" smtClean="0">
                <a:solidFill>
                  <a:schemeClr val="tx2">
                    <a:lumMod val="50000"/>
                  </a:schemeClr>
                </a:solidFill>
              </a:rPr>
              <a:t>Flow Based </a:t>
            </a:r>
            <a:r>
              <a:rPr lang="en-US" sz="3200" b="1" dirty="0" smtClean="0">
                <a:solidFill>
                  <a:schemeClr val="tx2">
                    <a:lumMod val="50000"/>
                  </a:schemeClr>
                </a:solidFill>
              </a:rPr>
              <a:t>Direct Discharge Injection</a:t>
            </a:r>
          </a:p>
          <a:p>
            <a:r>
              <a:rPr lang="en-US" sz="3200" b="1" dirty="0" smtClean="0">
                <a:solidFill>
                  <a:srgbClr val="FF0000"/>
                </a:solidFill>
              </a:rPr>
              <a:t>Hot Shot-II</a:t>
            </a:r>
            <a:r>
              <a:rPr lang="en-US" sz="3200" b="1" dirty="0" smtClean="0">
                <a:solidFill>
                  <a:schemeClr val="tx2">
                    <a:lumMod val="50000"/>
                  </a:schemeClr>
                </a:solidFill>
              </a:rPr>
              <a:t> &amp; </a:t>
            </a:r>
            <a:r>
              <a:rPr lang="en-US" sz="3200" b="1" dirty="0" smtClean="0">
                <a:solidFill>
                  <a:srgbClr val="00B050"/>
                </a:solidFill>
              </a:rPr>
              <a:t>Servo Command</a:t>
            </a:r>
            <a:r>
              <a:rPr lang="en-US" sz="3200" b="1" dirty="0" smtClean="0">
                <a:solidFill>
                  <a:schemeClr val="tx2">
                    <a:lumMod val="50000"/>
                  </a:schemeClr>
                </a:solidFill>
              </a:rPr>
              <a:t>: </a:t>
            </a:r>
            <a:r>
              <a:rPr lang="en-US" sz="3200" b="1" u="sng" dirty="0" smtClean="0">
                <a:solidFill>
                  <a:schemeClr val="tx2">
                    <a:lumMod val="50000"/>
                  </a:schemeClr>
                </a:solidFill>
              </a:rPr>
              <a:t>Demand Balanced Pressure</a:t>
            </a:r>
          </a:p>
          <a:p>
            <a:endParaRPr lang="en-US" sz="36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611" y="1188668"/>
            <a:ext cx="3642820" cy="229892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8927" y="1234784"/>
            <a:ext cx="3185714" cy="220668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4641" y="1325718"/>
            <a:ext cx="3474636" cy="2270706"/>
          </a:xfrm>
          <a:prstGeom prst="rect">
            <a:avLst/>
          </a:prstGeom>
        </p:spPr>
      </p:pic>
    </p:spTree>
    <p:extLst>
      <p:ext uri="{BB962C8B-B14F-4D97-AF65-F5344CB8AC3E}">
        <p14:creationId xmlns:p14="http://schemas.microsoft.com/office/powerpoint/2010/main" val="27568316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2662" y="365125"/>
            <a:ext cx="10322926" cy="1082431"/>
          </a:xfrm>
        </p:spPr>
        <p:txBody>
          <a:bodyPr>
            <a:normAutofit fontScale="90000"/>
          </a:bodyPr>
          <a:lstStyle/>
          <a:p>
            <a:pPr algn="ctr"/>
            <a:r>
              <a:rPr lang="en-US" b="1" dirty="0" smtClean="0">
                <a:latin typeface="+mn-lt"/>
              </a:rPr>
              <a:t>INDUSTRIAL AERIAL &amp; AERIAL PLATFORM</a:t>
            </a:r>
            <a:br>
              <a:rPr lang="en-US" b="1" dirty="0" smtClean="0">
                <a:latin typeface="+mn-lt"/>
              </a:rPr>
            </a:br>
            <a:r>
              <a:rPr lang="en-US" sz="4000" b="1" dirty="0" smtClean="0">
                <a:latin typeface="+mn-lt"/>
              </a:rPr>
              <a:t>PUMP MODULES</a:t>
            </a:r>
            <a:endParaRPr lang="en-US" sz="4000" b="1" dirty="0">
              <a:latin typeface="+mn-lt"/>
            </a:endParaRPr>
          </a:p>
        </p:txBody>
      </p:sp>
      <p:sp>
        <p:nvSpPr>
          <p:cNvPr id="3" name="Content Placeholder 2"/>
          <p:cNvSpPr>
            <a:spLocks noGrp="1"/>
          </p:cNvSpPr>
          <p:nvPr>
            <p:ph idx="1"/>
          </p:nvPr>
        </p:nvSpPr>
        <p:spPr>
          <a:xfrm>
            <a:off x="571499" y="1447556"/>
            <a:ext cx="11030565" cy="4864754"/>
          </a:xfrm>
        </p:spPr>
        <p:txBody>
          <a:bodyPr>
            <a:normAutofit/>
          </a:bodyPr>
          <a:lstStyle/>
          <a:p>
            <a:endParaRPr lang="en-US" sz="2400" b="1" dirty="0" smtClean="0"/>
          </a:p>
          <a:p>
            <a:r>
              <a:rPr lang="en-US" sz="2400" b="1" dirty="0" smtClean="0"/>
              <a:t>SAI-75 &amp; 85+: Industrial Aerial, Side Mount, Street Side Controls</a:t>
            </a:r>
          </a:p>
          <a:p>
            <a:pPr lvl="1"/>
            <a:r>
              <a:rPr lang="en-US" sz="1800" dirty="0" smtClean="0"/>
              <a:t>LDH (8” reduced to 6”) Suctions 3-Curb Side (Optional 5” Rear is Available) + Multiple 2-1/2” </a:t>
            </a:r>
          </a:p>
          <a:p>
            <a:pPr lvl="1"/>
            <a:r>
              <a:rPr lang="en-US" sz="1800" dirty="0" smtClean="0"/>
              <a:t>LDH (5” or 6”) Discharges Curb Side Only + Multiple 2-1/2”  </a:t>
            </a:r>
          </a:p>
          <a:p>
            <a:pPr lvl="1"/>
            <a:r>
              <a:rPr lang="en-US" sz="1800" dirty="0" smtClean="0"/>
              <a:t>Midship 2” and/or 2-1/2” Cross-Lays</a:t>
            </a:r>
          </a:p>
          <a:p>
            <a:pPr lvl="1"/>
            <a:r>
              <a:rPr lang="en-US" sz="1800" dirty="0" smtClean="0"/>
              <a:t>Midship Monitor(s) 1000 to 2000-GPM</a:t>
            </a:r>
          </a:p>
          <a:p>
            <a:pPr lvl="1"/>
            <a:r>
              <a:rPr lang="en-US" sz="1800" dirty="0" smtClean="0"/>
              <a:t>Aerial Waterway (8” reduced to 5” Swivel)</a:t>
            </a:r>
          </a:p>
          <a:p>
            <a:pPr marL="457200" lvl="1" indent="0">
              <a:buNone/>
            </a:pPr>
            <a:endParaRPr lang="en-US" sz="2000" dirty="0" smtClean="0"/>
          </a:p>
          <a:p>
            <a:r>
              <a:rPr lang="en-US" sz="2400" b="1" dirty="0" smtClean="0"/>
              <a:t>SPI: Industrial Platform, Side Mount, Street Side Controls </a:t>
            </a:r>
          </a:p>
          <a:p>
            <a:pPr lvl="1"/>
            <a:r>
              <a:rPr lang="en-US" sz="1800" dirty="0" smtClean="0"/>
              <a:t>LDH (8” reduced to 6”) Suctions 3-Curb Side (Optional 5” Rear is Available) + Multiple 2-1/2” </a:t>
            </a:r>
          </a:p>
          <a:p>
            <a:pPr lvl="1"/>
            <a:r>
              <a:rPr lang="en-US" sz="1800" dirty="0" smtClean="0"/>
              <a:t>LDH (5” or 6”) Discharges Curb Side Only + Multiple 2-1/2”  </a:t>
            </a:r>
          </a:p>
          <a:p>
            <a:pPr lvl="1"/>
            <a:r>
              <a:rPr lang="en-US" sz="1800" dirty="0" smtClean="0"/>
              <a:t>Midship 2” and/or 2-1/2” Cross-Lays</a:t>
            </a:r>
          </a:p>
          <a:p>
            <a:pPr lvl="1"/>
            <a:r>
              <a:rPr lang="en-US" sz="1800" dirty="0" smtClean="0"/>
              <a:t>Midship Monitor(s) 1000 to 2000-GPM</a:t>
            </a:r>
          </a:p>
          <a:p>
            <a:pPr lvl="1"/>
            <a:r>
              <a:rPr lang="en-US" sz="1800" dirty="0" smtClean="0"/>
              <a:t>Aerial Waterway (8” reduced to 5” Swivel)</a:t>
            </a:r>
          </a:p>
          <a:p>
            <a:pPr marL="457200" lvl="1" indent="0">
              <a:buNone/>
            </a:pPr>
            <a:endParaRPr lang="en-US" sz="1600" b="1" dirty="0" smtClean="0"/>
          </a:p>
          <a:p>
            <a:endParaRPr lang="en-US" dirty="0"/>
          </a:p>
        </p:txBody>
      </p:sp>
    </p:spTree>
    <p:extLst>
      <p:ext uri="{BB962C8B-B14F-4D97-AF65-F5344CB8AC3E}">
        <p14:creationId xmlns:p14="http://schemas.microsoft.com/office/powerpoint/2010/main" val="31585485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2" y="201387"/>
            <a:ext cx="10196144" cy="694592"/>
          </a:xfrm>
        </p:spPr>
        <p:txBody>
          <a:bodyPr>
            <a:normAutofit/>
          </a:bodyPr>
          <a:lstStyle/>
          <a:p>
            <a:pPr algn="ctr"/>
            <a:r>
              <a:rPr lang="en-US" sz="4000" b="1" dirty="0" smtClean="0">
                <a:latin typeface="+mn-lt"/>
              </a:rPr>
              <a:t>INDUSTRIAL AERIAL &amp; PLATFORM MODULES</a:t>
            </a:r>
            <a:endParaRPr lang="en-US" sz="4000" dirty="0">
              <a:latin typeface="+mn-lt"/>
            </a:endParaRPr>
          </a:p>
        </p:txBody>
      </p:sp>
      <p:sp>
        <p:nvSpPr>
          <p:cNvPr id="5" name="Content Placeholder 4"/>
          <p:cNvSpPr>
            <a:spLocks noGrp="1"/>
          </p:cNvSpPr>
          <p:nvPr>
            <p:ph idx="1"/>
          </p:nvPr>
        </p:nvSpPr>
        <p:spPr>
          <a:xfrm>
            <a:off x="642257" y="823129"/>
            <a:ext cx="10515600" cy="4351338"/>
          </a:xfrm>
        </p:spPr>
        <p:txBody>
          <a:bodyPr/>
          <a:lstStyle/>
          <a:p>
            <a:pPr marL="0" indent="0">
              <a:buNone/>
            </a:pPr>
            <a:r>
              <a:rPr lang="en-US" dirty="0" smtClean="0"/>
              <a:t>     </a:t>
            </a:r>
            <a:r>
              <a:rPr lang="en-US" b="1" dirty="0" smtClean="0"/>
              <a:t>SAI-75 Pump Module            </a:t>
            </a:r>
            <a:r>
              <a:rPr lang="en-US" dirty="0" smtClean="0"/>
              <a:t>               </a:t>
            </a:r>
            <a:r>
              <a:rPr lang="en-US" b="1" dirty="0" smtClean="0"/>
              <a:t>SAI-85+ and SPI Pump Module</a:t>
            </a:r>
            <a:endParaRPr lang="en-US" b="1" dirty="0"/>
          </a:p>
        </p:txBody>
      </p:sp>
      <p:pic>
        <p:nvPicPr>
          <p:cNvPr id="8" name="Picture 7"/>
          <p:cNvPicPr>
            <a:picLocks noChangeAspect="1"/>
          </p:cNvPicPr>
          <p:nvPr/>
        </p:nvPicPr>
        <p:blipFill>
          <a:blip r:embed="rId2"/>
          <a:stretch>
            <a:fillRect/>
          </a:stretch>
        </p:blipFill>
        <p:spPr>
          <a:xfrm>
            <a:off x="293913" y="1578765"/>
            <a:ext cx="5312230" cy="5236342"/>
          </a:xfrm>
          <a:prstGeom prst="rect">
            <a:avLst/>
          </a:prstGeom>
        </p:spPr>
      </p:pic>
      <p:sp>
        <p:nvSpPr>
          <p:cNvPr id="11" name="Rectangle 10"/>
          <p:cNvSpPr/>
          <p:nvPr/>
        </p:nvSpPr>
        <p:spPr>
          <a:xfrm>
            <a:off x="4103915" y="1427890"/>
            <a:ext cx="3592285" cy="338554"/>
          </a:xfrm>
          <a:prstGeom prst="rect">
            <a:avLst/>
          </a:prstGeom>
        </p:spPr>
        <p:txBody>
          <a:bodyPr wrap="square">
            <a:spAutoFit/>
          </a:bodyPr>
          <a:lstStyle/>
          <a:p>
            <a:r>
              <a:rPr lang="en-US" sz="1600" b="1" dirty="0" smtClean="0">
                <a:effectLst/>
                <a:latin typeface="Calibri" panose="020F0502020204030204" pitchFamily="34" charset="0"/>
                <a:ea typeface="Calibri" panose="020F0502020204030204" pitchFamily="34" charset="0"/>
                <a:cs typeface="Times New Roman" panose="02020603050405020304" pitchFamily="18" charset="0"/>
              </a:rPr>
              <a:t>(AccuMax &amp; Hot Shot-II systems shown)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5747657" y="1743854"/>
            <a:ext cx="5981700" cy="4800600"/>
          </a:xfrm>
          <a:prstGeom prst="rect">
            <a:avLst/>
          </a:prstGeom>
        </p:spPr>
      </p:pic>
    </p:spTree>
    <p:extLst>
      <p:ext uri="{BB962C8B-B14F-4D97-AF65-F5344CB8AC3E}">
        <p14:creationId xmlns:p14="http://schemas.microsoft.com/office/powerpoint/2010/main" val="19096030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664" y="171923"/>
            <a:ext cx="11611896" cy="783893"/>
          </a:xfrm>
        </p:spPr>
        <p:txBody>
          <a:bodyPr>
            <a:normAutofit fontScale="90000"/>
          </a:bodyPr>
          <a:lstStyle/>
          <a:p>
            <a:pPr algn="ctr"/>
            <a:r>
              <a:rPr lang="en-US" sz="4000" b="1" dirty="0" smtClean="0">
                <a:latin typeface="+mn-lt"/>
              </a:rPr>
              <a:t>SAI 85+ &amp; SPI AERIALS, STREET SIDE PUMP CONTROL PANEL</a:t>
            </a:r>
            <a:r>
              <a:rPr lang="en-US" sz="3600" b="1" dirty="0" smtClean="0">
                <a:latin typeface="+mn-lt"/>
              </a:rPr>
              <a:t/>
            </a:r>
            <a:br>
              <a:rPr lang="en-US" sz="3600" b="1" dirty="0" smtClean="0">
                <a:latin typeface="+mn-lt"/>
              </a:rPr>
            </a:br>
            <a:r>
              <a:rPr lang="en-US" sz="1800" b="1" dirty="0"/>
              <a:t>(AccuMax System Shown)</a:t>
            </a:r>
            <a:br>
              <a:rPr lang="en-US" sz="1800" b="1" dirty="0"/>
            </a:br>
            <a:endParaRPr lang="en-US" sz="1800" b="1" dirty="0">
              <a:latin typeface="+mn-lt"/>
            </a:endParaRPr>
          </a:p>
        </p:txBody>
      </p:sp>
      <p:sp>
        <p:nvSpPr>
          <p:cNvPr id="3" name="Content Placeholder 2"/>
          <p:cNvSpPr>
            <a:spLocks noGrp="1"/>
          </p:cNvSpPr>
          <p:nvPr>
            <p:ph idx="1"/>
          </p:nvPr>
        </p:nvSpPr>
        <p:spPr>
          <a:xfrm>
            <a:off x="857862" y="910227"/>
            <a:ext cx="10626214" cy="5360886"/>
          </a:xfrm>
        </p:spPr>
        <p:txBody>
          <a:bodyPr/>
          <a:lstStyle/>
          <a:p>
            <a:pPr marL="0" indent="0">
              <a:buNone/>
            </a:pPr>
            <a:r>
              <a:rPr lang="en-US" dirty="0" smtClean="0"/>
              <a:t>			</a:t>
            </a:r>
            <a:endParaRPr lang="en-US" sz="2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2142" y="1001405"/>
            <a:ext cx="7608941" cy="5706706"/>
          </a:xfrm>
          <a:prstGeom prst="rect">
            <a:avLst/>
          </a:prstGeom>
        </p:spPr>
      </p:pic>
    </p:spTree>
    <p:extLst>
      <p:ext uri="{BB962C8B-B14F-4D97-AF65-F5344CB8AC3E}">
        <p14:creationId xmlns:p14="http://schemas.microsoft.com/office/powerpoint/2010/main" val="3682543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23" y="186813"/>
            <a:ext cx="11847872" cy="865239"/>
          </a:xfrm>
        </p:spPr>
        <p:txBody>
          <a:bodyPr>
            <a:noAutofit/>
          </a:bodyPr>
          <a:lstStyle/>
          <a:p>
            <a:pPr algn="ctr"/>
            <a:r>
              <a:rPr lang="en-US" sz="3200" b="1" dirty="0" smtClean="0">
                <a:latin typeface="+mn-lt"/>
              </a:rPr>
              <a:t>SAI 85+/SPI CURB SIDE SUCTION INLETS &amp; DISCHARGE OUTLETS</a:t>
            </a:r>
            <a:endParaRPr lang="en-US" sz="3200" b="1" dirty="0">
              <a:latin typeface="+mn-lt"/>
            </a:endParaRPr>
          </a:p>
        </p:txBody>
      </p:sp>
      <p:sp>
        <p:nvSpPr>
          <p:cNvPr id="3" name="Content Placeholder 2"/>
          <p:cNvSpPr>
            <a:spLocks noGrp="1"/>
          </p:cNvSpPr>
          <p:nvPr>
            <p:ph idx="1"/>
          </p:nvPr>
        </p:nvSpPr>
        <p:spPr>
          <a:xfrm>
            <a:off x="235973" y="983225"/>
            <a:ext cx="11710222" cy="5761704"/>
          </a:xfrm>
        </p:spPr>
        <p:txBody>
          <a:bodyPr/>
          <a:lstStyle/>
          <a:p>
            <a:pPr marL="0" indent="0">
              <a:buNone/>
            </a:pPr>
            <a:r>
              <a:rPr lang="en-US" dirty="0" smtClean="0"/>
              <a:t>          </a:t>
            </a:r>
            <a:r>
              <a:rPr lang="en-US" sz="2000" b="1" dirty="0" smtClean="0"/>
              <a:t>Removable Service/Inspection Panels                          Concealed Electric Gate Valves with Overrides</a:t>
            </a:r>
            <a:r>
              <a:rPr lang="en-US" dirty="0" smtClean="0"/>
              <a:t>	</a:t>
            </a:r>
            <a:endParaRPr lang="en-US" dirty="0"/>
          </a:p>
        </p:txBody>
      </p:sp>
      <p:pic>
        <p:nvPicPr>
          <p:cNvPr id="4" name="Content Placeholder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973" y="1607068"/>
            <a:ext cx="5771537" cy="465746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0442" y="1627926"/>
            <a:ext cx="5795753" cy="4636602"/>
          </a:xfrm>
          <a:prstGeom prst="rect">
            <a:avLst/>
          </a:prstGeom>
        </p:spPr>
      </p:pic>
    </p:spTree>
    <p:extLst>
      <p:ext uri="{BB962C8B-B14F-4D97-AF65-F5344CB8AC3E}">
        <p14:creationId xmlns:p14="http://schemas.microsoft.com/office/powerpoint/2010/main" val="4051798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306"/>
            <a:ext cx="10515600" cy="765585"/>
          </a:xfrm>
        </p:spPr>
        <p:txBody>
          <a:bodyPr>
            <a:normAutofit fontScale="90000"/>
          </a:bodyPr>
          <a:lstStyle/>
          <a:p>
            <a:pPr algn="ctr"/>
            <a:r>
              <a:rPr lang="en-US" sz="4000" b="1" dirty="0" smtClean="0">
                <a:latin typeface="+mn-lt"/>
              </a:rPr>
              <a:t>SAI-75 AERIAL </a:t>
            </a:r>
            <a:r>
              <a:rPr lang="en-US" sz="4000" b="1" dirty="0">
                <a:latin typeface="+mn-lt"/>
              </a:rPr>
              <a:t>STREET SIDE PUMP CONTROL PANEL</a:t>
            </a:r>
            <a:r>
              <a:rPr lang="en-US" b="1" dirty="0"/>
              <a:t/>
            </a:r>
            <a:br>
              <a:rPr lang="en-US" b="1" dirty="0"/>
            </a:br>
            <a:r>
              <a:rPr lang="en-US" sz="1800" b="1" dirty="0"/>
              <a:t>(AccuMax System Shown)</a:t>
            </a:r>
            <a:endParaRPr lang="en-US" dirty="0"/>
          </a:p>
        </p:txBody>
      </p:sp>
      <p:sp>
        <p:nvSpPr>
          <p:cNvPr id="3" name="Content Placeholder 2"/>
          <p:cNvSpPr>
            <a:spLocks noGrp="1"/>
          </p:cNvSpPr>
          <p:nvPr>
            <p:ph idx="1"/>
          </p:nvPr>
        </p:nvSpPr>
        <p:spPr>
          <a:xfrm>
            <a:off x="599768" y="1002891"/>
            <a:ext cx="11120284" cy="5391253"/>
          </a:xfrm>
        </p:spPr>
        <p:txBody>
          <a:bodyPr/>
          <a:lstStyle/>
          <a:p>
            <a:pPr marL="0" indent="0">
              <a:buNone/>
            </a:pPr>
            <a:r>
              <a:rPr lang="en-US" dirty="0" smtClean="0"/>
              <a:t>        Street Side Control Panel                            Curb Side Outlets &amp; Inlets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1798" y="1536570"/>
            <a:ext cx="5050157" cy="517047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536570"/>
            <a:ext cx="4815348" cy="5170472"/>
          </a:xfrm>
          <a:prstGeom prst="rect">
            <a:avLst/>
          </a:prstGeom>
        </p:spPr>
      </p:pic>
    </p:spTree>
    <p:extLst>
      <p:ext uri="{BB962C8B-B14F-4D97-AF65-F5344CB8AC3E}">
        <p14:creationId xmlns:p14="http://schemas.microsoft.com/office/powerpoint/2010/main" val="1106772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516" y="176981"/>
            <a:ext cx="10265868" cy="803598"/>
          </a:xfrm>
        </p:spPr>
        <p:txBody>
          <a:bodyPr>
            <a:normAutofit fontScale="90000"/>
          </a:bodyPr>
          <a:lstStyle/>
          <a:p>
            <a:pPr algn="ctr"/>
            <a:r>
              <a:rPr lang="en-US" b="1" dirty="0" smtClean="0">
                <a:latin typeface="+mn-lt"/>
              </a:rPr>
              <a:t>INDUSTRIAL PUMP MODULES</a:t>
            </a:r>
            <a:r>
              <a:rPr lang="en-US" dirty="0" smtClean="0">
                <a:latin typeface="+mn-lt"/>
              </a:rPr>
              <a:t/>
            </a:r>
            <a:br>
              <a:rPr lang="en-US" dirty="0" smtClean="0">
                <a:latin typeface="+mn-lt"/>
              </a:rPr>
            </a:br>
            <a:r>
              <a:rPr lang="en-US" sz="2700" b="1" dirty="0" smtClean="0">
                <a:latin typeface="+mn-lt"/>
              </a:rPr>
              <a:t>CONSTRUCTION METHODS &amp; MATERIALS</a:t>
            </a:r>
            <a:endParaRPr lang="en-US" sz="2700" b="1" dirty="0">
              <a:latin typeface="+mn-lt"/>
            </a:endParaRPr>
          </a:p>
        </p:txBody>
      </p:sp>
      <p:sp>
        <p:nvSpPr>
          <p:cNvPr id="3" name="Content Placeholder 2"/>
          <p:cNvSpPr>
            <a:spLocks noGrp="1"/>
          </p:cNvSpPr>
          <p:nvPr>
            <p:ph idx="1"/>
          </p:nvPr>
        </p:nvSpPr>
        <p:spPr>
          <a:xfrm>
            <a:off x="182951" y="1108398"/>
            <a:ext cx="11616998" cy="5380892"/>
          </a:xfrm>
        </p:spPr>
        <p:txBody>
          <a:bodyPr>
            <a:normAutofit/>
          </a:bodyPr>
          <a:lstStyle/>
          <a:p>
            <a:pPr marL="0" indent="0" algn="ctr">
              <a:buNone/>
            </a:pPr>
            <a:r>
              <a:rPr lang="en-US" sz="1800" b="1" dirty="0" smtClean="0"/>
              <a:t> </a:t>
            </a:r>
            <a:r>
              <a:rPr lang="en-US" sz="1800" b="1" u="sng" dirty="0" smtClean="0">
                <a:solidFill>
                  <a:srgbClr val="0070C0"/>
                </a:solidFill>
              </a:rPr>
              <a:t>304 STAINLESS STEEL CONSTRUCTION THROUGHOUT </a:t>
            </a:r>
          </a:p>
          <a:p>
            <a:pPr marL="0" indent="0">
              <a:buNone/>
            </a:pPr>
            <a:r>
              <a:rPr lang="en-US" sz="1800" b="1" dirty="0" smtClean="0">
                <a:solidFill>
                  <a:srgbClr val="002060"/>
                </a:solidFill>
              </a:rPr>
              <a:t>   BOLTED 12-GAUGE MODULE FABRICATIONS                                                      TIG WELDED WATER &amp; FOAM MANIFOLDS</a:t>
            </a:r>
          </a:p>
          <a:p>
            <a:pPr marL="0" indent="0">
              <a:buNone/>
            </a:pPr>
            <a:r>
              <a:rPr lang="en-US" sz="1800" b="1" dirty="0" smtClean="0"/>
              <a:t>                                                     </a:t>
            </a:r>
            <a:endParaRPr lang="en-US" sz="1800" dirty="0"/>
          </a:p>
        </p:txBody>
      </p:sp>
      <p:pic>
        <p:nvPicPr>
          <p:cNvPr id="13" name="Picture 12"/>
          <p:cNvPicPr>
            <a:picLocks noChangeAspect="1"/>
          </p:cNvPicPr>
          <p:nvPr/>
        </p:nvPicPr>
        <p:blipFill>
          <a:blip r:embed="rId2"/>
          <a:stretch>
            <a:fillRect/>
          </a:stretch>
        </p:blipFill>
        <p:spPr>
          <a:xfrm>
            <a:off x="5991450" y="1844986"/>
            <a:ext cx="5689273" cy="4644304"/>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951" y="1844986"/>
            <a:ext cx="5572784" cy="4653503"/>
          </a:xfrm>
          <a:prstGeom prst="rect">
            <a:avLst/>
          </a:prstGeom>
        </p:spPr>
      </p:pic>
    </p:spTree>
    <p:extLst>
      <p:ext uri="{BB962C8B-B14F-4D97-AF65-F5344CB8AC3E}">
        <p14:creationId xmlns:p14="http://schemas.microsoft.com/office/powerpoint/2010/main" val="18328566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162888"/>
            <a:ext cx="10221686" cy="987823"/>
          </a:xfrm>
        </p:spPr>
        <p:txBody>
          <a:bodyPr/>
          <a:lstStyle/>
          <a:p>
            <a:pPr algn="ctr"/>
            <a:r>
              <a:rPr lang="en-US" b="1" dirty="0" smtClean="0">
                <a:latin typeface="+mn-lt"/>
              </a:rPr>
              <a:t>BRAND-X SUCTION INTAKE MANIFOLD</a:t>
            </a:r>
            <a:endParaRPr lang="en-US" b="1" dirty="0">
              <a:latin typeface="+mn-lt"/>
            </a:endParaRPr>
          </a:p>
        </p:txBody>
      </p:sp>
      <p:sp>
        <p:nvSpPr>
          <p:cNvPr id="3" name="Content Placeholder 2"/>
          <p:cNvSpPr>
            <a:spLocks noGrp="1"/>
          </p:cNvSpPr>
          <p:nvPr>
            <p:ph idx="1"/>
          </p:nvPr>
        </p:nvSpPr>
        <p:spPr>
          <a:xfrm>
            <a:off x="947057" y="1150711"/>
            <a:ext cx="10515600" cy="4351338"/>
          </a:xfrm>
        </p:spPr>
        <p:txBody>
          <a:bodyPr/>
          <a:lstStyle/>
          <a:p>
            <a:pPr marL="0" indent="0">
              <a:buNone/>
            </a:pPr>
            <a:r>
              <a:rPr lang="en-US" b="1" dirty="0" smtClean="0"/>
              <a:t>Competitor’s High-Volume Intake Manifold,</a:t>
            </a:r>
            <a:r>
              <a:rPr lang="en-US" b="1" dirty="0"/>
              <a:t> Square Corners: </a:t>
            </a:r>
            <a:endParaRPr lang="en-US" b="1" dirty="0" smtClean="0"/>
          </a:p>
          <a:p>
            <a:pPr marL="0" indent="0">
              <a:buNone/>
            </a:pPr>
            <a:r>
              <a:rPr lang="en-US" sz="2400" b="1" dirty="0" smtClean="0"/>
              <a:t>POOR FLOW: </a:t>
            </a:r>
            <a:r>
              <a:rPr lang="en-US" sz="2400" dirty="0" smtClean="0"/>
              <a:t>the </a:t>
            </a:r>
            <a:r>
              <a:rPr lang="en-US" sz="2400" dirty="0"/>
              <a:t>upper </a:t>
            </a:r>
            <a:r>
              <a:rPr lang="en-US" sz="2400" dirty="0" smtClean="0"/>
              <a:t>intakes have </a:t>
            </a:r>
            <a:r>
              <a:rPr lang="en-US" sz="2400" dirty="0"/>
              <a:t>more water flowing through </a:t>
            </a:r>
            <a:r>
              <a:rPr lang="en-US" sz="2400" dirty="0" smtClean="0"/>
              <a:t>than </a:t>
            </a:r>
            <a:r>
              <a:rPr lang="en-US" sz="2400" dirty="0"/>
              <a:t>the lower ones (red on top versus orange on bottom</a:t>
            </a:r>
            <a:r>
              <a:rPr lang="en-US" sz="2400" dirty="0" smtClean="0"/>
              <a:t>), thus </a:t>
            </a:r>
            <a:r>
              <a:rPr lang="en-US" sz="2400" dirty="0"/>
              <a:t>the flow of the water in the manifold is disjointed and </a:t>
            </a:r>
            <a:r>
              <a:rPr lang="en-US" sz="2400" dirty="0" smtClean="0"/>
              <a:t>turbulent.</a:t>
            </a:r>
            <a:endParaRPr lang="en-US" sz="24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6682" y="3326380"/>
            <a:ext cx="4530586" cy="254290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057" y="3053760"/>
            <a:ext cx="6148032" cy="3590984"/>
          </a:xfrm>
          <a:prstGeom prst="rect">
            <a:avLst/>
          </a:prstGeom>
        </p:spPr>
      </p:pic>
    </p:spTree>
    <p:extLst>
      <p:ext uri="{BB962C8B-B14F-4D97-AF65-F5344CB8AC3E}">
        <p14:creationId xmlns:p14="http://schemas.microsoft.com/office/powerpoint/2010/main" val="16097910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67" y="201840"/>
            <a:ext cx="10515600" cy="1325563"/>
          </a:xfrm>
        </p:spPr>
        <p:txBody>
          <a:bodyPr>
            <a:normAutofit fontScale="90000"/>
          </a:bodyPr>
          <a:lstStyle/>
          <a:p>
            <a:pPr algn="ctr"/>
            <a:r>
              <a:rPr lang="en-US" b="1" dirty="0" smtClean="0">
                <a:latin typeface="+mn-lt"/>
              </a:rPr>
              <a:t>INDUSTRIAL FIRE PUMP SUCTION WATERWAYS</a:t>
            </a:r>
            <a:r>
              <a:rPr lang="en-US" dirty="0" smtClean="0"/>
              <a:t/>
            </a:r>
            <a:br>
              <a:rPr lang="en-US" dirty="0" smtClean="0"/>
            </a:br>
            <a:r>
              <a:rPr lang="en-US" sz="2200" b="1" dirty="0" smtClean="0">
                <a:latin typeface="+mn-lt"/>
              </a:rPr>
              <a:t>Computerized Photos of Sutphen Aerial (left) and Pumper (right) Suction Waterway depicts even volumetric flow at all intakes and laminar flow throughout the entire manifold, bottlenecked ONLY at the Pump Impeller Inlet.</a:t>
            </a:r>
            <a:endParaRPr lang="en-US" sz="2200" b="1" dirty="0">
              <a:latin typeface="+mn-l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568" y="1774371"/>
            <a:ext cx="5982599" cy="480557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4937" y="1774371"/>
            <a:ext cx="5541377" cy="4805571"/>
          </a:xfrm>
          <a:prstGeom prst="rect">
            <a:avLst/>
          </a:prstGeom>
        </p:spPr>
      </p:pic>
    </p:spTree>
    <p:extLst>
      <p:ext uri="{BB962C8B-B14F-4D97-AF65-F5344CB8AC3E}">
        <p14:creationId xmlns:p14="http://schemas.microsoft.com/office/powerpoint/2010/main" val="933106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331245" cy="750133"/>
          </a:xfrm>
        </p:spPr>
        <p:txBody>
          <a:bodyPr>
            <a:normAutofit/>
          </a:bodyPr>
          <a:lstStyle/>
          <a:p>
            <a:pPr algn="ctr"/>
            <a:r>
              <a:rPr lang="en-US" sz="3600" b="1" dirty="0" smtClean="0">
                <a:latin typeface="+mn-lt"/>
              </a:rPr>
              <a:t>CONVERSION OF EXISTING INDUSTRIAL APPARATUS</a:t>
            </a:r>
            <a:endParaRPr lang="en-US" sz="3600" b="1" dirty="0">
              <a:latin typeface="+mn-lt"/>
            </a:endParaRPr>
          </a:p>
        </p:txBody>
      </p:sp>
      <p:sp>
        <p:nvSpPr>
          <p:cNvPr id="3" name="Content Placeholder 2"/>
          <p:cNvSpPr>
            <a:spLocks noGrp="1"/>
          </p:cNvSpPr>
          <p:nvPr>
            <p:ph idx="1"/>
          </p:nvPr>
        </p:nvSpPr>
        <p:spPr>
          <a:xfrm>
            <a:off x="314633" y="1115259"/>
            <a:ext cx="11562734" cy="5246212"/>
          </a:xfrm>
        </p:spPr>
        <p:txBody>
          <a:bodyPr>
            <a:normAutofit/>
          </a:bodyPr>
          <a:lstStyle/>
          <a:p>
            <a:pPr marL="0" indent="0" algn="ctr">
              <a:buNone/>
            </a:pPr>
            <a:r>
              <a:rPr lang="en-US" sz="2400" b="1" dirty="0" smtClean="0"/>
              <a:t>ORIGINAL HOT SHOT (</a:t>
            </a:r>
            <a:r>
              <a:rPr lang="en-US" sz="2000" b="1" dirty="0" smtClean="0"/>
              <a:t>Driveline-Driven/Non-Servo Controlled Foam Pump</a:t>
            </a:r>
            <a:r>
              <a:rPr lang="en-US" sz="2400" b="1" dirty="0" smtClean="0"/>
              <a:t>)</a:t>
            </a:r>
            <a:endParaRPr lang="en-US" sz="24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9263" y="1879173"/>
            <a:ext cx="5581345" cy="418600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655" y="1879174"/>
            <a:ext cx="5581345" cy="4186009"/>
          </a:xfrm>
          <a:prstGeom prst="rect">
            <a:avLst/>
          </a:prstGeom>
        </p:spPr>
      </p:pic>
    </p:spTree>
    <p:extLst>
      <p:ext uri="{BB962C8B-B14F-4D97-AF65-F5344CB8AC3E}">
        <p14:creationId xmlns:p14="http://schemas.microsoft.com/office/powerpoint/2010/main" val="1919871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639" y="99654"/>
            <a:ext cx="10096262" cy="625475"/>
          </a:xfrm>
        </p:spPr>
        <p:txBody>
          <a:bodyPr>
            <a:normAutofit fontScale="90000"/>
          </a:bodyPr>
          <a:lstStyle/>
          <a:p>
            <a:pPr algn="ctr"/>
            <a:r>
              <a:rPr lang="en-US" sz="3200" b="1" dirty="0" smtClean="0">
                <a:latin typeface="+mn-lt"/>
              </a:rPr>
              <a:t>DISASSEMBLY/REMOVAL OF ORIGINAL HOT SHOT COMPONENTS</a:t>
            </a:r>
            <a:endParaRPr lang="en-US" sz="3200" b="1" dirty="0">
              <a:latin typeface="+mn-lt"/>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6057" y="927373"/>
            <a:ext cx="3679371" cy="2759529"/>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7571" y="914038"/>
            <a:ext cx="3668486" cy="275136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2500" y="927373"/>
            <a:ext cx="2724106" cy="276794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 y="3728629"/>
            <a:ext cx="3135086" cy="299079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9728" y="3768197"/>
            <a:ext cx="3402999" cy="2911657"/>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50252" y="3768197"/>
            <a:ext cx="3756880" cy="2817660"/>
          </a:xfrm>
          <a:prstGeom prst="rect">
            <a:avLst/>
          </a:prstGeom>
        </p:spPr>
      </p:pic>
    </p:spTree>
    <p:extLst>
      <p:ext uri="{BB962C8B-B14F-4D97-AF65-F5344CB8AC3E}">
        <p14:creationId xmlns:p14="http://schemas.microsoft.com/office/powerpoint/2010/main" val="3771723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19202"/>
          </a:xfrm>
        </p:spPr>
        <p:txBody>
          <a:bodyPr/>
          <a:lstStyle/>
          <a:p>
            <a:pPr algn="ctr"/>
            <a:r>
              <a:rPr lang="en-US" b="1" dirty="0" smtClean="0">
                <a:solidFill>
                  <a:srgbClr val="0070C0"/>
                </a:solidFill>
                <a:latin typeface="+mn-lt"/>
              </a:rPr>
              <a:t>AccuMax </a:t>
            </a:r>
            <a:r>
              <a:rPr lang="en-US" sz="3600" b="1" dirty="0" smtClean="0">
                <a:solidFill>
                  <a:srgbClr val="0070C0"/>
                </a:solidFill>
                <a:latin typeface="+mn-lt"/>
              </a:rPr>
              <a:t>Multi-Point</a:t>
            </a:r>
            <a:r>
              <a:rPr lang="en-US" b="1" dirty="0" smtClean="0">
                <a:solidFill>
                  <a:srgbClr val="0070C0"/>
                </a:solidFill>
                <a:latin typeface="Baskerville Old Face" panose="02020602080505020303" pitchFamily="18" charset="0"/>
              </a:rPr>
              <a:t>, </a:t>
            </a:r>
            <a:r>
              <a:rPr lang="en-US" sz="3600" b="1" dirty="0" smtClean="0">
                <a:solidFill>
                  <a:srgbClr val="0070C0"/>
                </a:solidFill>
                <a:latin typeface="Baskerville Old Face" panose="02020602080505020303" pitchFamily="18" charset="0"/>
              </a:rPr>
              <a:t>by</a:t>
            </a:r>
            <a:r>
              <a:rPr lang="en-US" b="1" dirty="0" smtClean="0">
                <a:solidFill>
                  <a:srgbClr val="0070C0"/>
                </a:solidFill>
                <a:latin typeface="Baskerville Old Face" panose="02020602080505020303" pitchFamily="18" charset="0"/>
              </a:rPr>
              <a:t> FoamPro</a:t>
            </a:r>
            <a:endParaRPr lang="en-US" b="1" dirty="0">
              <a:solidFill>
                <a:srgbClr val="0070C0"/>
              </a:solidFill>
              <a:latin typeface="Baskerville Old Face" panose="02020602080505020303" pitchFamily="18" charset="0"/>
            </a:endParaRPr>
          </a:p>
        </p:txBody>
      </p:sp>
      <p:sp>
        <p:nvSpPr>
          <p:cNvPr id="3" name="Content Placeholder 2"/>
          <p:cNvSpPr>
            <a:spLocks noGrp="1"/>
          </p:cNvSpPr>
          <p:nvPr>
            <p:ph idx="1"/>
          </p:nvPr>
        </p:nvSpPr>
        <p:spPr>
          <a:xfrm>
            <a:off x="730045" y="1255353"/>
            <a:ext cx="10744200" cy="5562907"/>
          </a:xfrm>
        </p:spPr>
        <p:txBody>
          <a:bodyPr>
            <a:normAutofit fontScale="92500" lnSpcReduction="10000"/>
          </a:bodyPr>
          <a:lstStyle/>
          <a:p>
            <a:r>
              <a:rPr lang="en-US" sz="2400" b="1" dirty="0" smtClean="0"/>
              <a:t>Flow </a:t>
            </a:r>
            <a:r>
              <a:rPr lang="en-US" sz="2400" b="1" dirty="0"/>
              <a:t>Based Direct Discharge Injection Foam Proportioning System</a:t>
            </a:r>
          </a:p>
          <a:p>
            <a:r>
              <a:rPr lang="en-US" sz="2400" dirty="0"/>
              <a:t>	</a:t>
            </a:r>
            <a:r>
              <a:rPr lang="en-US" sz="2400" dirty="0" smtClean="0"/>
              <a:t>Master </a:t>
            </a:r>
            <a:r>
              <a:rPr lang="en-US" sz="2400" dirty="0"/>
              <a:t>Control Digital Display</a:t>
            </a:r>
          </a:p>
          <a:p>
            <a:r>
              <a:rPr lang="en-US" sz="2400" dirty="0"/>
              <a:t>	</a:t>
            </a:r>
            <a:r>
              <a:rPr lang="en-US" sz="2400" dirty="0" smtClean="0"/>
              <a:t>Digital </a:t>
            </a:r>
            <a:r>
              <a:rPr lang="en-US" sz="2400" dirty="0"/>
              <a:t>Display Line Controller x # of Foam Capable </a:t>
            </a:r>
            <a:r>
              <a:rPr lang="en-US" sz="2400" dirty="0" smtClean="0"/>
              <a:t>Discharges </a:t>
            </a:r>
          </a:p>
          <a:p>
            <a:endParaRPr lang="en-US" sz="2400" dirty="0" smtClean="0"/>
          </a:p>
          <a:p>
            <a:pPr marL="0" indent="0">
              <a:buNone/>
            </a:pPr>
            <a:endParaRPr lang="en-US" sz="2400" dirty="0" smtClean="0"/>
          </a:p>
          <a:p>
            <a:endParaRPr lang="en-US" sz="2400" dirty="0"/>
          </a:p>
          <a:p>
            <a:endParaRPr lang="en-US" sz="2400" dirty="0" smtClean="0"/>
          </a:p>
          <a:p>
            <a:endParaRPr lang="en-US" sz="2400" dirty="0"/>
          </a:p>
          <a:p>
            <a:endParaRPr lang="en-US" sz="2400" dirty="0" smtClean="0"/>
          </a:p>
          <a:p>
            <a:endParaRPr lang="en-US" sz="2400" dirty="0" smtClean="0"/>
          </a:p>
          <a:p>
            <a:pPr algn="ctr"/>
            <a:endParaRPr lang="en-US" sz="2400" dirty="0"/>
          </a:p>
          <a:p>
            <a:r>
              <a:rPr lang="en-US" sz="2400" dirty="0"/>
              <a:t>	</a:t>
            </a:r>
            <a:r>
              <a:rPr lang="en-US" sz="2400" dirty="0" smtClean="0"/>
              <a:t>Flowmeter </a:t>
            </a:r>
            <a:r>
              <a:rPr lang="en-US" sz="2400" dirty="0"/>
              <a:t>Line Controller x # of Foam Capable Discharges </a:t>
            </a:r>
          </a:p>
          <a:p>
            <a:r>
              <a:rPr lang="en-US" sz="2400" dirty="0"/>
              <a:t>	</a:t>
            </a:r>
            <a:r>
              <a:rPr lang="en-US" sz="2400" dirty="0" smtClean="0"/>
              <a:t>Edwards </a:t>
            </a:r>
            <a:r>
              <a:rPr lang="en-US" sz="2400" dirty="0"/>
              <a:t>Rotary Gear Foam Pump, 90, 150, &amp; </a:t>
            </a:r>
            <a:r>
              <a:rPr lang="en-US" sz="2400" dirty="0" smtClean="0"/>
              <a:t>300-GPM</a:t>
            </a:r>
          </a:p>
          <a:p>
            <a:r>
              <a:rPr lang="en-US" sz="1800" b="1" dirty="0" smtClean="0"/>
              <a:t>NOTE</a:t>
            </a:r>
            <a:r>
              <a:rPr lang="en-US" sz="1800" b="1" dirty="0"/>
              <a:t>: 90-GPM allows for Hydraulic Pump to be </a:t>
            </a:r>
            <a:r>
              <a:rPr lang="en-US" sz="1800" b="1" dirty="0" smtClean="0"/>
              <a:t>Fire </a:t>
            </a:r>
            <a:r>
              <a:rPr lang="en-US" sz="1800" b="1" dirty="0"/>
              <a:t>Pump Transmission Auxiliary Drive-Driven</a:t>
            </a:r>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8625" y="2448016"/>
            <a:ext cx="9175554" cy="2989222"/>
          </a:xfrm>
          <a:prstGeom prst="rect">
            <a:avLst/>
          </a:prstGeom>
        </p:spPr>
      </p:pic>
    </p:spTree>
    <p:extLst>
      <p:ext uri="{BB962C8B-B14F-4D97-AF65-F5344CB8AC3E}">
        <p14:creationId xmlns:p14="http://schemas.microsoft.com/office/powerpoint/2010/main" val="29574139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484" y="0"/>
            <a:ext cx="10977327" cy="845574"/>
          </a:xfrm>
        </p:spPr>
        <p:txBody>
          <a:bodyPr>
            <a:normAutofit/>
          </a:bodyPr>
          <a:lstStyle/>
          <a:p>
            <a:r>
              <a:rPr lang="en-US" sz="4000" b="1" dirty="0" smtClean="0">
                <a:latin typeface="+mn-lt"/>
              </a:rPr>
              <a:t>    </a:t>
            </a:r>
            <a:r>
              <a:rPr lang="en-US" sz="3200" b="1" dirty="0" smtClean="0">
                <a:latin typeface="+mn-lt"/>
              </a:rPr>
              <a:t>FABRICATE AND INSTALL NEW WATER &amp; FOAM MANIFOLDS</a:t>
            </a:r>
            <a:endParaRPr lang="en-US" sz="3200" b="1" dirty="0">
              <a:latin typeface="+mn-lt"/>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9325" y="639303"/>
            <a:ext cx="3817977" cy="286348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7673" y="653139"/>
            <a:ext cx="3799529" cy="284964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0666" y="719674"/>
            <a:ext cx="3710816" cy="278311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325" y="3622150"/>
            <a:ext cx="3806467" cy="285485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2069" y="3592358"/>
            <a:ext cx="2830736" cy="293105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26337" y="3592358"/>
            <a:ext cx="2879474" cy="2914434"/>
          </a:xfrm>
          <a:prstGeom prst="rect">
            <a:avLst/>
          </a:prstGeom>
        </p:spPr>
      </p:pic>
    </p:spTree>
    <p:extLst>
      <p:ext uri="{BB962C8B-B14F-4D97-AF65-F5344CB8AC3E}">
        <p14:creationId xmlns:p14="http://schemas.microsoft.com/office/powerpoint/2010/main" val="1525794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latin typeface="+mn-lt"/>
              </a:rPr>
              <a:t>CONVERTED FROM HOT SHOT DEMAND BALANCED PRESSURE TO FLOW BASED ACCUMAX</a:t>
            </a:r>
            <a:endParaRPr lang="en-US" sz="3200" b="1" dirty="0">
              <a:latin typeface="+mn-lt"/>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0485" y="1560060"/>
            <a:ext cx="3726672" cy="22098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6500" y="1560060"/>
            <a:ext cx="3302859" cy="221394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6238" y="1560060"/>
            <a:ext cx="2600400" cy="22098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8708" y="3878002"/>
            <a:ext cx="2590225" cy="285239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56500" y="3894397"/>
            <a:ext cx="2749842" cy="2835999"/>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0519" y="3878002"/>
            <a:ext cx="3730961" cy="2798221"/>
          </a:xfrm>
          <a:prstGeom prst="rect">
            <a:avLst/>
          </a:prstGeom>
        </p:spPr>
      </p:pic>
    </p:spTree>
    <p:extLst>
      <p:ext uri="{BB962C8B-B14F-4D97-AF65-F5344CB8AC3E}">
        <p14:creationId xmlns:p14="http://schemas.microsoft.com/office/powerpoint/2010/main" val="8543454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865" y="173075"/>
            <a:ext cx="10515600" cy="1325563"/>
          </a:xfrm>
        </p:spPr>
        <p:txBody>
          <a:bodyPr>
            <a:normAutofit/>
          </a:bodyPr>
          <a:lstStyle/>
          <a:p>
            <a:pPr algn="ctr"/>
            <a:r>
              <a:rPr lang="en-US" sz="3600" b="1" dirty="0" smtClean="0">
                <a:latin typeface="+mn-lt"/>
              </a:rPr>
              <a:t>CONVERSION OF RESERVE APPARATUS: TO A TOTE HAULER WITH OFF-LOAD SINGLE-POINT MANIFOLD</a:t>
            </a:r>
            <a:endParaRPr lang="en-US" sz="3600" b="1" dirty="0">
              <a:latin typeface="+mn-lt"/>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61754" y="1498638"/>
            <a:ext cx="3735977" cy="2483841"/>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44" y="1498638"/>
            <a:ext cx="3901440" cy="259384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144" y="4092486"/>
            <a:ext cx="3901440" cy="259384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3096" y="4005564"/>
            <a:ext cx="4920342" cy="2767692"/>
          </a:xfrm>
          <a:prstGeom prst="rect">
            <a:avLst/>
          </a:prstGeom>
        </p:spPr>
      </p:pic>
    </p:spTree>
    <p:extLst>
      <p:ext uri="{BB962C8B-B14F-4D97-AF65-F5344CB8AC3E}">
        <p14:creationId xmlns:p14="http://schemas.microsoft.com/office/powerpoint/2010/main" val="2516274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7758" y="146183"/>
            <a:ext cx="10342867" cy="1561419"/>
          </a:xfrm>
        </p:spPr>
        <p:txBody>
          <a:bodyPr>
            <a:normAutofit fontScale="92500"/>
          </a:bodyPr>
          <a:lstStyle/>
          <a:p>
            <a:pPr marL="0" indent="0" algn="just">
              <a:buNone/>
            </a:pPr>
            <a:r>
              <a:rPr lang="en-US" b="1" dirty="0" smtClean="0"/>
              <a:t>For </a:t>
            </a:r>
            <a:r>
              <a:rPr lang="en-US" b="1" dirty="0" smtClean="0"/>
              <a:t>technical assistance </a:t>
            </a:r>
            <a:r>
              <a:rPr lang="en-US" b="1" dirty="0" smtClean="0"/>
              <a:t>with the promotion of or training on </a:t>
            </a:r>
            <a:r>
              <a:rPr lang="en-US" b="1" dirty="0" smtClean="0"/>
              <a:t>Industrial Apparatus Pump Systems, Jim Kirvida </a:t>
            </a:r>
            <a:r>
              <a:rPr lang="en-US" b="1" dirty="0" smtClean="0"/>
              <a:t>and Design Staff are </a:t>
            </a:r>
            <a:r>
              <a:rPr lang="en-US" b="1" dirty="0" smtClean="0"/>
              <a:t>personally available </a:t>
            </a:r>
            <a:r>
              <a:rPr lang="en-US" b="1" dirty="0" smtClean="0"/>
              <a:t>via email </a:t>
            </a:r>
            <a:r>
              <a:rPr lang="en-US" b="1" dirty="0" smtClean="0"/>
              <a:t>and phone </a:t>
            </a:r>
            <a:r>
              <a:rPr lang="en-US" b="1" dirty="0" smtClean="0"/>
              <a:t>calls; or, </a:t>
            </a:r>
            <a:r>
              <a:rPr lang="en-US" b="1" dirty="0" smtClean="0"/>
              <a:t>to accompany the Sutphen Sales </a:t>
            </a:r>
            <a:r>
              <a:rPr lang="en-US" b="1" dirty="0" smtClean="0"/>
              <a:t>Representative when visiting </a:t>
            </a:r>
            <a:r>
              <a:rPr lang="en-US" b="1" dirty="0" smtClean="0"/>
              <a:t>a Refinery, Terminal, or Oil Field</a:t>
            </a:r>
            <a:r>
              <a:rPr lang="en-US" b="1" dirty="0" smtClean="0"/>
              <a:t>.  </a:t>
            </a:r>
            <a:endParaRPr lang="en-US"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2664" y="1707602"/>
            <a:ext cx="9673053" cy="4791521"/>
          </a:xfrm>
          <a:prstGeom prst="rect">
            <a:avLst/>
          </a:prstGeom>
        </p:spPr>
      </p:pic>
    </p:spTree>
    <p:extLst>
      <p:ext uri="{BB962C8B-B14F-4D97-AF65-F5344CB8AC3E}">
        <p14:creationId xmlns:p14="http://schemas.microsoft.com/office/powerpoint/2010/main" val="32239419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400071" cy="942565"/>
          </a:xfrm>
        </p:spPr>
        <p:txBody>
          <a:bodyPr/>
          <a:lstStyle/>
          <a:p>
            <a:pPr algn="ctr"/>
            <a:r>
              <a:rPr lang="en-US" b="1" dirty="0" smtClean="0">
                <a:solidFill>
                  <a:srgbClr val="FF0000"/>
                </a:solidFill>
                <a:latin typeface="Dutch801 Rm BT" panose="02020603060505020304" pitchFamily="18" charset="0"/>
              </a:rPr>
              <a:t>HOT SHOT-II, </a:t>
            </a:r>
            <a:r>
              <a:rPr lang="en-US" b="1" dirty="0" smtClean="0">
                <a:solidFill>
                  <a:srgbClr val="FF0000"/>
                </a:solidFill>
              </a:rPr>
              <a:t>by Williams Fire Control</a:t>
            </a:r>
            <a:endParaRPr lang="en-US" b="1" dirty="0">
              <a:solidFill>
                <a:srgbClr val="FF0000"/>
              </a:solidFill>
            </a:endParaRPr>
          </a:p>
        </p:txBody>
      </p:sp>
      <p:sp>
        <p:nvSpPr>
          <p:cNvPr id="3" name="Content Placeholder 2"/>
          <p:cNvSpPr>
            <a:spLocks noGrp="1"/>
          </p:cNvSpPr>
          <p:nvPr>
            <p:ph idx="1"/>
          </p:nvPr>
        </p:nvSpPr>
        <p:spPr>
          <a:xfrm>
            <a:off x="838200" y="1498959"/>
            <a:ext cx="10783529" cy="5285299"/>
          </a:xfrm>
        </p:spPr>
        <p:txBody>
          <a:bodyPr>
            <a:normAutofit fontScale="92500" lnSpcReduction="20000"/>
          </a:bodyPr>
          <a:lstStyle/>
          <a:p>
            <a:r>
              <a:rPr lang="en-US" sz="2400" b="1" dirty="0"/>
              <a:t>	</a:t>
            </a:r>
            <a:r>
              <a:rPr lang="en-US" sz="2400" dirty="0" smtClean="0"/>
              <a:t>Demand </a:t>
            </a:r>
            <a:r>
              <a:rPr lang="en-US" sz="2400" dirty="0"/>
              <a:t>Type Balance Pressure Foam Proportioning System</a:t>
            </a:r>
          </a:p>
          <a:p>
            <a:r>
              <a:rPr lang="en-US" sz="2400" dirty="0"/>
              <a:t>	</a:t>
            </a:r>
            <a:r>
              <a:rPr lang="en-US" sz="2400" dirty="0" smtClean="0"/>
              <a:t>System </a:t>
            </a:r>
            <a:r>
              <a:rPr lang="en-US" sz="2400" dirty="0"/>
              <a:t>Control Panel</a:t>
            </a:r>
          </a:p>
          <a:p>
            <a:r>
              <a:rPr lang="en-US" sz="2400" dirty="0"/>
              <a:t>	</a:t>
            </a:r>
            <a:r>
              <a:rPr lang="en-US" sz="2400" dirty="0" smtClean="0"/>
              <a:t>Rotary Foam </a:t>
            </a:r>
            <a:r>
              <a:rPr lang="en-US" sz="2400" dirty="0"/>
              <a:t>Metering Valve x # of Foam </a:t>
            </a:r>
            <a:r>
              <a:rPr lang="en-US" sz="2400" dirty="0" smtClean="0"/>
              <a:t>Discharges</a:t>
            </a:r>
          </a:p>
          <a:p>
            <a:endParaRPr lang="en-US" sz="2400" dirty="0" smtClean="0"/>
          </a:p>
          <a:p>
            <a:endParaRPr lang="en-US" sz="2400" dirty="0" smtClean="0"/>
          </a:p>
          <a:p>
            <a:endParaRPr lang="en-US" sz="2400" dirty="0"/>
          </a:p>
          <a:p>
            <a:endParaRPr lang="en-US" sz="2400" dirty="0" smtClean="0"/>
          </a:p>
          <a:p>
            <a:endParaRPr lang="en-US" sz="2400" dirty="0"/>
          </a:p>
          <a:p>
            <a:endParaRPr lang="en-US" sz="2400" dirty="0" smtClean="0"/>
          </a:p>
          <a:p>
            <a:pPr marL="0" indent="0">
              <a:buNone/>
            </a:pPr>
            <a:endParaRPr lang="en-US" sz="2400" dirty="0" smtClean="0"/>
          </a:p>
          <a:p>
            <a:pPr marL="0" indent="0">
              <a:buNone/>
            </a:pPr>
            <a:endParaRPr lang="en-US" sz="2400" dirty="0" smtClean="0"/>
          </a:p>
          <a:p>
            <a:pPr marL="0" indent="0">
              <a:buNone/>
            </a:pPr>
            <a:endParaRPr lang="en-US" sz="2400" dirty="0"/>
          </a:p>
          <a:p>
            <a:r>
              <a:rPr lang="en-US" sz="2400" dirty="0"/>
              <a:t>	</a:t>
            </a:r>
            <a:r>
              <a:rPr lang="en-US" sz="2400" dirty="0" smtClean="0"/>
              <a:t>Ratio </a:t>
            </a:r>
            <a:r>
              <a:rPr lang="en-US" sz="2400" dirty="0"/>
              <a:t>Controller (Venturi) x # of Foam Capable Discharges</a:t>
            </a:r>
          </a:p>
          <a:p>
            <a:r>
              <a:rPr lang="en-US" sz="2400" dirty="0"/>
              <a:t>	</a:t>
            </a:r>
            <a:r>
              <a:rPr lang="en-US" sz="2400" dirty="0" smtClean="0"/>
              <a:t>Edwards </a:t>
            </a:r>
            <a:r>
              <a:rPr lang="en-US" sz="2400" dirty="0"/>
              <a:t>Rotary Gear Foam Pump, </a:t>
            </a:r>
            <a:r>
              <a:rPr lang="en-US" sz="2400" dirty="0" smtClean="0"/>
              <a:t>60, 150</a:t>
            </a:r>
            <a:r>
              <a:rPr lang="en-US" sz="2400" dirty="0"/>
              <a:t>, </a:t>
            </a:r>
            <a:r>
              <a:rPr lang="en-US" sz="2400" dirty="0" smtClean="0"/>
              <a:t>250 &amp; </a:t>
            </a:r>
            <a:r>
              <a:rPr lang="en-US" sz="2400" dirty="0"/>
              <a:t>300-GPM </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9535" y="2544547"/>
            <a:ext cx="9475445" cy="3207324"/>
          </a:xfrm>
          <a:prstGeom prst="rect">
            <a:avLst/>
          </a:prstGeom>
        </p:spPr>
      </p:pic>
    </p:spTree>
    <p:extLst>
      <p:ext uri="{BB962C8B-B14F-4D97-AF65-F5344CB8AC3E}">
        <p14:creationId xmlns:p14="http://schemas.microsoft.com/office/powerpoint/2010/main" val="27400827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429568" cy="932733"/>
          </a:xfrm>
        </p:spPr>
        <p:txBody>
          <a:bodyPr/>
          <a:lstStyle/>
          <a:p>
            <a:pPr algn="ctr"/>
            <a:r>
              <a:rPr lang="en-US" b="1" dirty="0" smtClean="0">
                <a:solidFill>
                  <a:srgbClr val="00B050"/>
                </a:solidFill>
                <a:latin typeface="+mn-lt"/>
              </a:rPr>
              <a:t>Servo Command</a:t>
            </a:r>
            <a:r>
              <a:rPr lang="en-US" b="1" dirty="0" smtClean="0">
                <a:solidFill>
                  <a:srgbClr val="00B050"/>
                </a:solidFill>
              </a:rPr>
              <a:t>, </a:t>
            </a:r>
            <a:r>
              <a:rPr lang="en-US" sz="3600" b="1" dirty="0" smtClean="0">
                <a:solidFill>
                  <a:srgbClr val="00B050"/>
                </a:solidFill>
              </a:rPr>
              <a:t>by</a:t>
            </a:r>
            <a:r>
              <a:rPr lang="en-US" b="1" dirty="0" smtClean="0">
                <a:solidFill>
                  <a:srgbClr val="00B050"/>
                </a:solidFill>
              </a:rPr>
              <a:t> </a:t>
            </a:r>
            <a:r>
              <a:rPr lang="en-US" sz="3600" b="1" dirty="0" smtClean="0">
                <a:solidFill>
                  <a:srgbClr val="00B050"/>
                </a:solidFill>
              </a:rPr>
              <a:t>NATIONAL FOAM</a:t>
            </a:r>
            <a:endParaRPr lang="en-US" sz="3600" b="1" dirty="0">
              <a:solidFill>
                <a:srgbClr val="00B050"/>
              </a:solidFill>
            </a:endParaRPr>
          </a:p>
        </p:txBody>
      </p:sp>
      <p:sp>
        <p:nvSpPr>
          <p:cNvPr id="3" name="Content Placeholder 2"/>
          <p:cNvSpPr>
            <a:spLocks noGrp="1"/>
          </p:cNvSpPr>
          <p:nvPr>
            <p:ph idx="1"/>
          </p:nvPr>
        </p:nvSpPr>
        <p:spPr>
          <a:xfrm>
            <a:off x="936523" y="1415845"/>
            <a:ext cx="10675374" cy="5270090"/>
          </a:xfrm>
        </p:spPr>
        <p:txBody>
          <a:bodyPr>
            <a:normAutofit lnSpcReduction="10000"/>
          </a:bodyPr>
          <a:lstStyle/>
          <a:p>
            <a:r>
              <a:rPr lang="en-US" b="1" dirty="0" smtClean="0"/>
              <a:t> </a:t>
            </a:r>
            <a:r>
              <a:rPr lang="en-US" sz="2400" dirty="0" smtClean="0"/>
              <a:t>Demand </a:t>
            </a:r>
            <a:r>
              <a:rPr lang="en-US" sz="2400" dirty="0"/>
              <a:t>Type Balance Pressure Foam Proportioning System</a:t>
            </a:r>
          </a:p>
          <a:p>
            <a:r>
              <a:rPr lang="en-US" sz="2400" dirty="0"/>
              <a:t>	</a:t>
            </a:r>
            <a:r>
              <a:rPr lang="en-US" sz="2400" dirty="0" smtClean="0"/>
              <a:t>System </a:t>
            </a:r>
            <a:r>
              <a:rPr lang="en-US" sz="2400" dirty="0"/>
              <a:t>Main Control Panel</a:t>
            </a:r>
          </a:p>
          <a:p>
            <a:r>
              <a:rPr lang="en-US" sz="2400" dirty="0"/>
              <a:t>	</a:t>
            </a:r>
            <a:r>
              <a:rPr lang="en-US" sz="2400" dirty="0" smtClean="0"/>
              <a:t>Rotary </a:t>
            </a:r>
            <a:r>
              <a:rPr lang="en-US" sz="2400" dirty="0"/>
              <a:t>Foam Variable Proportioning Valve (VPV) x # of Foam </a:t>
            </a:r>
            <a:r>
              <a:rPr lang="en-US" sz="2400" dirty="0" smtClean="0"/>
              <a:t>Discharges</a:t>
            </a:r>
          </a:p>
          <a:p>
            <a:endParaRPr lang="en-US" sz="2400" dirty="0"/>
          </a:p>
          <a:p>
            <a:endParaRPr lang="en-US" sz="2400" dirty="0" smtClean="0"/>
          </a:p>
          <a:p>
            <a:endParaRPr lang="en-US" sz="2400" dirty="0"/>
          </a:p>
          <a:p>
            <a:endParaRPr lang="en-US" sz="2400" dirty="0" smtClean="0"/>
          </a:p>
          <a:p>
            <a:pPr marL="0" indent="0">
              <a:buNone/>
            </a:pPr>
            <a:endParaRPr lang="en-US" sz="2400" dirty="0"/>
          </a:p>
          <a:p>
            <a:endParaRPr lang="en-US" sz="2400" dirty="0" smtClean="0"/>
          </a:p>
          <a:p>
            <a:endParaRPr lang="en-US" sz="2400" dirty="0"/>
          </a:p>
          <a:p>
            <a:r>
              <a:rPr lang="en-US" sz="2400" dirty="0"/>
              <a:t>	</a:t>
            </a:r>
            <a:r>
              <a:rPr lang="en-US" sz="2400" dirty="0" smtClean="0"/>
              <a:t>Foam </a:t>
            </a:r>
            <a:r>
              <a:rPr lang="en-US" sz="2400" dirty="0"/>
              <a:t>Concentrate Proportioner (Venturi) x # of Foam Capable Discharges</a:t>
            </a:r>
          </a:p>
          <a:p>
            <a:r>
              <a:rPr lang="en-US" sz="2400" dirty="0"/>
              <a:t>	</a:t>
            </a:r>
            <a:r>
              <a:rPr lang="en-US" sz="2400" dirty="0" smtClean="0"/>
              <a:t>Edwards </a:t>
            </a:r>
            <a:r>
              <a:rPr lang="en-US" sz="2400" dirty="0"/>
              <a:t>Rotary Gear Foam Pump, 150, &amp; 300-GPM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771" y="3065450"/>
            <a:ext cx="9977479" cy="2322627"/>
          </a:xfrm>
          <a:prstGeom prst="rect">
            <a:avLst/>
          </a:prstGeom>
        </p:spPr>
      </p:pic>
    </p:spTree>
    <p:extLst>
      <p:ext uri="{BB962C8B-B14F-4D97-AF65-F5344CB8AC3E}">
        <p14:creationId xmlns:p14="http://schemas.microsoft.com/office/powerpoint/2010/main" val="17154684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mn-lt"/>
              </a:rPr>
              <a:t>INDUSTRIAL FIRE PUMP SYSTEMS </a:t>
            </a:r>
            <a:br>
              <a:rPr lang="en-US" b="1" dirty="0" smtClean="0">
                <a:latin typeface="+mn-lt"/>
              </a:rPr>
            </a:br>
            <a:r>
              <a:rPr lang="en-US" sz="2800" b="1" dirty="0" smtClean="0">
                <a:latin typeface="+mn-lt"/>
              </a:rPr>
              <a:t>HALE </a:t>
            </a:r>
            <a:r>
              <a:rPr lang="en-US" sz="3600" b="1" dirty="0" smtClean="0">
                <a:latin typeface="+mn-lt"/>
              </a:rPr>
              <a:t>8F</a:t>
            </a:r>
            <a:r>
              <a:rPr lang="en-US" sz="2800" b="1" dirty="0" smtClean="0">
                <a:latin typeface="+mn-lt"/>
              </a:rPr>
              <a:t> 3000-GPM</a:t>
            </a:r>
            <a:r>
              <a:rPr lang="en-US" sz="3600" b="1" dirty="0" smtClean="0">
                <a:latin typeface="+mn-lt"/>
              </a:rPr>
              <a:t> / </a:t>
            </a:r>
            <a:r>
              <a:rPr lang="en-US" sz="2800" b="1" dirty="0" smtClean="0">
                <a:latin typeface="+mn-lt"/>
              </a:rPr>
              <a:t>WATEROUS</a:t>
            </a:r>
            <a:r>
              <a:rPr lang="en-US" sz="3600" b="1" dirty="0" smtClean="0">
                <a:latin typeface="+mn-lt"/>
              </a:rPr>
              <a:t> CRU-2 </a:t>
            </a:r>
            <a:r>
              <a:rPr lang="en-US" sz="2800" b="1" dirty="0" smtClean="0">
                <a:latin typeface="+mn-lt"/>
              </a:rPr>
              <a:t>4000-GPM</a:t>
            </a:r>
            <a:endParaRPr lang="en-US" sz="2800" b="1" dirty="0">
              <a:latin typeface="+mn-lt"/>
            </a:endParaRP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0491" y="1769346"/>
            <a:ext cx="7291017" cy="4602455"/>
          </a:xfrm>
        </p:spPr>
      </p:pic>
    </p:spTree>
    <p:extLst>
      <p:ext uri="{BB962C8B-B14F-4D97-AF65-F5344CB8AC3E}">
        <p14:creationId xmlns:p14="http://schemas.microsoft.com/office/powerpoint/2010/main" val="29415496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252659"/>
          </a:xfrm>
        </p:spPr>
        <p:txBody>
          <a:bodyPr>
            <a:normAutofit/>
          </a:bodyPr>
          <a:lstStyle/>
          <a:p>
            <a:pPr algn="ctr"/>
            <a:r>
              <a:rPr lang="en-US" b="1" dirty="0" smtClean="0">
                <a:latin typeface="+mn-lt"/>
              </a:rPr>
              <a:t>INDUSTRIAL WATER PUMP SYSTEMS</a:t>
            </a:r>
            <a:br>
              <a:rPr lang="en-US" b="1" dirty="0" smtClean="0">
                <a:latin typeface="+mn-lt"/>
              </a:rPr>
            </a:br>
            <a:r>
              <a:rPr lang="en-US" sz="4000" b="1" dirty="0" smtClean="0">
                <a:latin typeface="+mn-lt"/>
              </a:rPr>
              <a:t>MIDSHIP or REAR MOUNT</a:t>
            </a:r>
            <a:endParaRPr lang="en-US" sz="4000" b="1" dirty="0">
              <a:latin typeface="+mn-lt"/>
            </a:endParaRPr>
          </a:p>
        </p:txBody>
      </p:sp>
      <p:sp>
        <p:nvSpPr>
          <p:cNvPr id="5" name="Content Placeholder 4"/>
          <p:cNvSpPr>
            <a:spLocks noGrp="1"/>
          </p:cNvSpPr>
          <p:nvPr>
            <p:ph idx="1"/>
          </p:nvPr>
        </p:nvSpPr>
        <p:spPr>
          <a:xfrm>
            <a:off x="838200" y="1772871"/>
            <a:ext cx="10515600" cy="4351338"/>
          </a:xfrm>
        </p:spPr>
        <p:txBody>
          <a:bodyPr/>
          <a:lstStyle/>
          <a:p>
            <a:r>
              <a:rPr lang="en-US" dirty="0" smtClean="0"/>
              <a:t>MIDSHIP SPLIT-SHAFT PUMP SYSTEMS:</a:t>
            </a:r>
          </a:p>
          <a:p>
            <a:endParaRPr lang="en-US" dirty="0"/>
          </a:p>
          <a:p>
            <a:endParaRPr lang="en-US" dirty="0" smtClean="0"/>
          </a:p>
          <a:p>
            <a:pPr marL="0" indent="0">
              <a:buNone/>
            </a:pPr>
            <a:endParaRPr lang="en-US" dirty="0" smtClean="0"/>
          </a:p>
          <a:p>
            <a:pPr marL="0" indent="0">
              <a:buNone/>
            </a:pPr>
            <a:r>
              <a:rPr lang="en-US" dirty="0" smtClean="0"/>
              <a:t>REAR MOUNT PUMP/MIDSHIP SPLIT-SHAFT SYSTEMS</a:t>
            </a:r>
          </a:p>
          <a:p>
            <a:pPr marL="0" indent="0">
              <a:buNone/>
            </a:pPr>
            <a:endParaRPr lang="en-US" dirty="0" smtClean="0"/>
          </a:p>
          <a:p>
            <a:pPr marL="0" indent="0">
              <a:buNone/>
            </a:pPr>
            <a:endParaRPr lang="en-US" dirty="0" smtClean="0"/>
          </a:p>
          <a:p>
            <a:endParaRPr lang="en-US" dirty="0"/>
          </a:p>
        </p:txBody>
      </p:sp>
      <p:pic>
        <p:nvPicPr>
          <p:cNvPr id="9" name="Picture 8"/>
          <p:cNvPicPr>
            <a:picLocks noChangeAspect="1"/>
          </p:cNvPicPr>
          <p:nvPr/>
        </p:nvPicPr>
        <p:blipFill>
          <a:blip r:embed="rId2"/>
          <a:stretch>
            <a:fillRect/>
          </a:stretch>
        </p:blipFill>
        <p:spPr>
          <a:xfrm>
            <a:off x="2203940" y="4336374"/>
            <a:ext cx="6324599" cy="1653020"/>
          </a:xfrm>
          <a:prstGeom prst="rect">
            <a:avLst/>
          </a:prstGeom>
        </p:spPr>
      </p:pic>
      <p:pic>
        <p:nvPicPr>
          <p:cNvPr id="10" name="Picture 9"/>
          <p:cNvPicPr/>
          <p:nvPr/>
        </p:nvPicPr>
        <p:blipFill>
          <a:blip r:embed="rId3"/>
          <a:stretch>
            <a:fillRect/>
          </a:stretch>
        </p:blipFill>
        <p:spPr>
          <a:xfrm>
            <a:off x="2494817" y="2365130"/>
            <a:ext cx="5945798" cy="1266093"/>
          </a:xfrm>
          <a:prstGeom prst="rect">
            <a:avLst/>
          </a:prstGeom>
        </p:spPr>
      </p:pic>
    </p:spTree>
    <p:extLst>
      <p:ext uri="{BB962C8B-B14F-4D97-AF65-F5344CB8AC3E}">
        <p14:creationId xmlns:p14="http://schemas.microsoft.com/office/powerpoint/2010/main" val="24977237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latin typeface="+mn-lt"/>
              </a:rPr>
              <a:t>SPLIT-SHAFT WATER PUMP TRANSMISSIONS</a:t>
            </a:r>
            <a:r>
              <a:rPr lang="en-US" dirty="0" smtClean="0"/>
              <a:t/>
            </a:r>
            <a:br>
              <a:rPr lang="en-US" dirty="0" smtClean="0"/>
            </a:br>
            <a:r>
              <a:rPr lang="en-US" sz="3600" dirty="0" smtClean="0">
                <a:latin typeface="+mn-lt"/>
              </a:rPr>
              <a:t>WATEROUS</a:t>
            </a:r>
            <a:r>
              <a:rPr lang="en-US" sz="3600" dirty="0" smtClean="0"/>
              <a:t>: </a:t>
            </a:r>
            <a:r>
              <a:rPr lang="en-US" sz="3600" b="1" u="sng" dirty="0" smtClean="0">
                <a:latin typeface="+mn-lt"/>
              </a:rPr>
              <a:t>CHAIN DRIVE</a:t>
            </a:r>
            <a:r>
              <a:rPr lang="en-US" sz="3600" b="1" dirty="0" smtClean="0">
                <a:latin typeface="+mn-lt"/>
              </a:rPr>
              <a:t>  </a:t>
            </a:r>
            <a:r>
              <a:rPr lang="en-US" sz="3600" dirty="0" smtClean="0"/>
              <a:t>–  </a:t>
            </a:r>
            <a:r>
              <a:rPr lang="en-US" sz="3600" dirty="0" smtClean="0">
                <a:latin typeface="+mn-lt"/>
              </a:rPr>
              <a:t>HALE &amp; DARLEY</a:t>
            </a:r>
            <a:r>
              <a:rPr lang="en-US" sz="3600" dirty="0" smtClean="0"/>
              <a:t>: </a:t>
            </a:r>
            <a:r>
              <a:rPr lang="en-US" sz="3600" b="1" u="sng" dirty="0" smtClean="0">
                <a:latin typeface="+mn-lt"/>
              </a:rPr>
              <a:t>GEAR-DRIVE</a:t>
            </a:r>
            <a:endParaRPr lang="en-US" sz="3600" b="1" u="sng" dirty="0">
              <a:latin typeface="+mn-lt"/>
            </a:endParaRPr>
          </a:p>
        </p:txBody>
      </p:sp>
      <p:sp>
        <p:nvSpPr>
          <p:cNvPr id="3" name="Content Placeholder 2"/>
          <p:cNvSpPr>
            <a:spLocks noGrp="1"/>
          </p:cNvSpPr>
          <p:nvPr>
            <p:ph idx="1"/>
          </p:nvPr>
        </p:nvSpPr>
        <p:spPr>
          <a:xfrm>
            <a:off x="838200" y="1761027"/>
            <a:ext cx="10515600" cy="4351338"/>
          </a:xfrm>
        </p:spPr>
        <p:txBody>
          <a:bodyPr/>
          <a:lstStyle/>
          <a:p>
            <a:pPr marL="0" indent="0">
              <a:buNone/>
            </a:pPr>
            <a:endParaRPr lang="en-US" sz="1600" b="1" dirty="0" smtClean="0"/>
          </a:p>
          <a:p>
            <a:pPr lvl="1"/>
            <a:r>
              <a:rPr lang="en-US" b="1" dirty="0" smtClean="0">
                <a:latin typeface="+mj-lt"/>
              </a:rPr>
              <a:t>Waterous CRU-2</a:t>
            </a:r>
            <a:r>
              <a:rPr lang="en-US" b="1" dirty="0" smtClean="0"/>
              <a:t>C21 </a:t>
            </a:r>
            <a:r>
              <a:rPr lang="en-US" sz="1800" b="1" dirty="0" smtClean="0"/>
              <a:t>(TC21 Rear Mount)</a:t>
            </a:r>
            <a:r>
              <a:rPr lang="en-US" sz="1800" dirty="0" smtClean="0"/>
              <a:t>: </a:t>
            </a:r>
            <a:r>
              <a:rPr lang="en-US" dirty="0" smtClean="0"/>
              <a:t>16,000 ft. lb. </a:t>
            </a:r>
          </a:p>
          <a:p>
            <a:pPr lvl="2"/>
            <a:r>
              <a:rPr lang="en-US" dirty="0" smtClean="0"/>
              <a:t>C-21 CHAIN Drive Front Transmission/Suction Facing Rear (for Aerials)</a:t>
            </a:r>
          </a:p>
          <a:p>
            <a:pPr lvl="2"/>
            <a:r>
              <a:rPr lang="en-US" dirty="0" smtClean="0"/>
              <a:t>C-21 CHAIN Drive Rear Transmission/Suction Facing Front (for Pumpers)</a:t>
            </a:r>
          </a:p>
          <a:p>
            <a:pPr lvl="1"/>
            <a:r>
              <a:rPr lang="en-US" b="1" dirty="0" smtClean="0">
                <a:latin typeface="+mj-lt"/>
              </a:rPr>
              <a:t>Hale</a:t>
            </a:r>
            <a:r>
              <a:rPr lang="en-US" b="1" dirty="0" smtClean="0"/>
              <a:t> </a:t>
            </a:r>
            <a:r>
              <a:rPr lang="en-US" b="1" dirty="0" smtClean="0">
                <a:latin typeface="+mj-lt"/>
              </a:rPr>
              <a:t>8F</a:t>
            </a:r>
            <a:r>
              <a:rPr lang="en-US" b="1" dirty="0" smtClean="0"/>
              <a:t>G or </a:t>
            </a:r>
            <a:r>
              <a:rPr lang="en-US" b="1" dirty="0" smtClean="0">
                <a:latin typeface="+mj-lt"/>
              </a:rPr>
              <a:t>8F</a:t>
            </a:r>
            <a:r>
              <a:rPr lang="en-US" b="1" dirty="0" smtClean="0"/>
              <a:t>K</a:t>
            </a:r>
            <a:r>
              <a:rPr lang="en-US" dirty="0" smtClean="0"/>
              <a:t>: </a:t>
            </a:r>
            <a:r>
              <a:rPr lang="en-US" b="1" dirty="0" smtClean="0"/>
              <a:t>“G”</a:t>
            </a:r>
            <a:r>
              <a:rPr lang="en-US" dirty="0" smtClean="0"/>
              <a:t> </a:t>
            </a:r>
            <a:r>
              <a:rPr lang="en-US" sz="1800" b="1" dirty="0" smtClean="0"/>
              <a:t>(RGA Rear Mount)</a:t>
            </a:r>
            <a:r>
              <a:rPr lang="en-US" sz="1800" dirty="0" smtClean="0"/>
              <a:t>: </a:t>
            </a:r>
            <a:r>
              <a:rPr lang="en-US" dirty="0" smtClean="0"/>
              <a:t>16,000 ft. lbs.  </a:t>
            </a:r>
            <a:r>
              <a:rPr lang="en-US" b="1" dirty="0" smtClean="0"/>
              <a:t>“K”</a:t>
            </a:r>
            <a:r>
              <a:rPr lang="en-US" dirty="0" smtClean="0"/>
              <a:t> 18,500 ft. lbs.</a:t>
            </a:r>
          </a:p>
          <a:p>
            <a:pPr lvl="2"/>
            <a:r>
              <a:rPr lang="en-US" dirty="0" smtClean="0"/>
              <a:t>G or K, GEAR Drive Front Transmission/Suction Facing Rear (for Aerials)</a:t>
            </a:r>
          </a:p>
          <a:p>
            <a:pPr lvl="2"/>
            <a:r>
              <a:rPr lang="en-US" dirty="0" smtClean="0"/>
              <a:t>G or K, GEAR Drive Rear Transmission/Suction Facing Front (for Pumpers)      	 </a:t>
            </a:r>
          </a:p>
          <a:p>
            <a:pPr lvl="1"/>
            <a:r>
              <a:rPr lang="en-US" b="1" dirty="0" smtClean="0">
                <a:latin typeface="+mj-lt"/>
              </a:rPr>
              <a:t>Darley ZS</a:t>
            </a:r>
            <a:r>
              <a:rPr lang="en-US" b="1" dirty="0" smtClean="0"/>
              <a:t>M: MegaTrans</a:t>
            </a:r>
            <a:r>
              <a:rPr lang="en-US" b="1" dirty="0" smtClean="0">
                <a:latin typeface="+mj-lt"/>
              </a:rPr>
              <a:t> </a:t>
            </a:r>
            <a:r>
              <a:rPr lang="en-US" sz="1600" b="1" dirty="0" smtClean="0"/>
              <a:t>(MegaTrans PTO Rear Mount)</a:t>
            </a:r>
            <a:r>
              <a:rPr lang="en-US" sz="1800" dirty="0" smtClean="0"/>
              <a:t>: </a:t>
            </a:r>
            <a:r>
              <a:rPr lang="en-US" b="1" dirty="0" smtClean="0">
                <a:latin typeface="+mj-lt"/>
              </a:rPr>
              <a:t>19,300 ft. lbs.</a:t>
            </a:r>
            <a:endParaRPr lang="en-US" dirty="0" smtClean="0">
              <a:latin typeface="+mj-lt"/>
            </a:endParaRPr>
          </a:p>
          <a:p>
            <a:pPr lvl="2"/>
            <a:r>
              <a:rPr lang="en-US" dirty="0" smtClean="0"/>
              <a:t>GEAR Drive Front Transmission/Suction Facing Rear (for Aerials)</a:t>
            </a:r>
          </a:p>
          <a:p>
            <a:pPr lvl="2"/>
            <a:r>
              <a:rPr lang="en-US" dirty="0" smtClean="0"/>
              <a:t>GEAR Drive Rear Transmission/Suction Facing Front (for Pumpers) </a:t>
            </a:r>
          </a:p>
          <a:p>
            <a:endParaRPr lang="en-US" dirty="0"/>
          </a:p>
        </p:txBody>
      </p:sp>
    </p:spTree>
    <p:extLst>
      <p:ext uri="{BB962C8B-B14F-4D97-AF65-F5344CB8AC3E}">
        <p14:creationId xmlns:p14="http://schemas.microsoft.com/office/powerpoint/2010/main" val="33027618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5655"/>
            <a:ext cx="10515600" cy="1325563"/>
          </a:xfrm>
        </p:spPr>
        <p:txBody>
          <a:bodyPr>
            <a:normAutofit/>
          </a:bodyPr>
          <a:lstStyle/>
          <a:p>
            <a:pPr algn="ctr"/>
            <a:r>
              <a:rPr lang="en-US" sz="4000" b="1" dirty="0" smtClean="0">
                <a:latin typeface="+mn-lt"/>
              </a:rPr>
              <a:t>WATER PUMPS </a:t>
            </a:r>
            <a:r>
              <a:rPr lang="en-US" sz="2700" b="1" dirty="0">
                <a:latin typeface="+mn-lt"/>
              </a:rPr>
              <a:t>BRAND/</a:t>
            </a:r>
            <a:r>
              <a:rPr lang="en-US" sz="2700" b="1" dirty="0" smtClean="0">
                <a:latin typeface="+mn-lt"/>
              </a:rPr>
              <a:t>TYPE/MODEL/CAPACITIES</a:t>
            </a:r>
            <a:r>
              <a:rPr lang="en-US" sz="2400" b="1" dirty="0"/>
              <a:t/>
            </a:r>
            <a:br>
              <a:rPr lang="en-US" sz="2400" b="1" dirty="0"/>
            </a:br>
            <a:r>
              <a:rPr lang="en-US" sz="2800" b="1" dirty="0" smtClean="0">
                <a:latin typeface="+mn-lt"/>
              </a:rPr>
              <a:t>WATEROUS</a:t>
            </a:r>
            <a:r>
              <a:rPr lang="en-US" sz="2400" b="1" dirty="0" smtClean="0"/>
              <a:t> </a:t>
            </a:r>
            <a:r>
              <a:rPr lang="en-US" sz="2400" b="1" u="sng" dirty="0" smtClean="0"/>
              <a:t>SINGLE STAGE</a:t>
            </a:r>
            <a:r>
              <a:rPr lang="en-US" sz="2400" b="1" dirty="0" smtClean="0"/>
              <a:t>, </a:t>
            </a:r>
            <a:r>
              <a:rPr lang="en-US" sz="2400" b="1" u="sng" dirty="0" smtClean="0"/>
              <a:t>SINGLE SUCTION IMPELLER</a:t>
            </a:r>
            <a:r>
              <a:rPr lang="en-US" sz="2400" b="1" dirty="0" smtClean="0"/>
              <a:t>, </a:t>
            </a:r>
            <a:r>
              <a:rPr lang="en-US" sz="2400" b="1" u="sng" dirty="0" smtClean="0"/>
              <a:t>SPLIT-SHAFT DRIVEN</a:t>
            </a:r>
            <a:endParaRPr lang="en-US" sz="2400" dirty="0"/>
          </a:p>
        </p:txBody>
      </p:sp>
      <p:pic>
        <p:nvPicPr>
          <p:cNvPr id="6" name="Content Placeholder 5"/>
          <p:cNvPicPr>
            <a:picLocks noGrp="1" noChangeAspect="1"/>
          </p:cNvPicPr>
          <p:nvPr>
            <p:ph idx="1"/>
          </p:nvPr>
        </p:nvPicPr>
        <p:blipFill>
          <a:blip r:embed="rId2"/>
          <a:stretch>
            <a:fillRect/>
          </a:stretch>
        </p:blipFill>
        <p:spPr>
          <a:xfrm>
            <a:off x="1336643" y="1472407"/>
            <a:ext cx="3685062" cy="4575174"/>
          </a:xfrm>
          <a:prstGeom prst="rect">
            <a:avLst/>
          </a:prstGeom>
        </p:spPr>
      </p:pic>
      <p:pic>
        <p:nvPicPr>
          <p:cNvPr id="7" name="Picture 6"/>
          <p:cNvPicPr/>
          <p:nvPr/>
        </p:nvPicPr>
        <p:blipFill>
          <a:blip r:embed="rId3"/>
          <a:stretch>
            <a:fillRect/>
          </a:stretch>
        </p:blipFill>
        <p:spPr>
          <a:xfrm>
            <a:off x="5520148" y="1472407"/>
            <a:ext cx="5742798" cy="2774278"/>
          </a:xfrm>
          <a:prstGeom prst="rect">
            <a:avLst/>
          </a:prstGeom>
        </p:spPr>
      </p:pic>
      <p:pic>
        <p:nvPicPr>
          <p:cNvPr id="9" name="Picture 8"/>
          <p:cNvPicPr>
            <a:picLocks noChangeAspect="1"/>
          </p:cNvPicPr>
          <p:nvPr/>
        </p:nvPicPr>
        <p:blipFill>
          <a:blip r:embed="rId4"/>
          <a:stretch>
            <a:fillRect/>
          </a:stretch>
        </p:blipFill>
        <p:spPr>
          <a:xfrm>
            <a:off x="5945799" y="4323362"/>
            <a:ext cx="2033688" cy="2377733"/>
          </a:xfrm>
          <a:prstGeom prst="rect">
            <a:avLst/>
          </a:prstGeom>
        </p:spPr>
      </p:pic>
      <p:pic>
        <p:nvPicPr>
          <p:cNvPr id="10" name="Picture 9"/>
          <p:cNvPicPr>
            <a:picLocks noChangeAspect="1"/>
          </p:cNvPicPr>
          <p:nvPr/>
        </p:nvPicPr>
        <p:blipFill>
          <a:blip r:embed="rId5"/>
          <a:stretch>
            <a:fillRect/>
          </a:stretch>
        </p:blipFill>
        <p:spPr>
          <a:xfrm>
            <a:off x="8391547" y="4323362"/>
            <a:ext cx="2338754" cy="2163745"/>
          </a:xfrm>
          <a:prstGeom prst="rect">
            <a:avLst/>
          </a:prstGeom>
        </p:spPr>
      </p:pic>
    </p:spTree>
    <p:extLst>
      <p:ext uri="{BB962C8B-B14F-4D97-AF65-F5344CB8AC3E}">
        <p14:creationId xmlns:p14="http://schemas.microsoft.com/office/powerpoint/2010/main" val="28279142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6118</TotalTime>
  <Words>888</Words>
  <Application>Microsoft Office PowerPoint</Application>
  <PresentationFormat>Widescreen</PresentationFormat>
  <Paragraphs>157</Paragraphs>
  <Slides>33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Baskerville Old Face</vt:lpstr>
      <vt:lpstr>Calibri</vt:lpstr>
      <vt:lpstr>Calibri Light</vt:lpstr>
      <vt:lpstr>Dutch801 Rm BT</vt:lpstr>
      <vt:lpstr>Times New Roman</vt:lpstr>
      <vt:lpstr>Wingdings</vt:lpstr>
      <vt:lpstr>Office Theme</vt:lpstr>
      <vt:lpstr>INDUSTRIAL PUMP SYSTEMS Custom Manufactured for Sutphen Corporation</vt:lpstr>
      <vt:lpstr>‘</vt:lpstr>
      <vt:lpstr>AccuMax Multi-Point, by FoamPro</vt:lpstr>
      <vt:lpstr>HOT SHOT-II, by Williams Fire Control</vt:lpstr>
      <vt:lpstr>Servo Command, by NATIONAL FOAM</vt:lpstr>
      <vt:lpstr>INDUSTRIAL FIRE PUMP SYSTEMS  HALE 8F 3000-GPM / WATEROUS CRU-2 4000-GPM</vt:lpstr>
      <vt:lpstr>INDUSTRIAL WATER PUMP SYSTEMS MIDSHIP or REAR MOUNT</vt:lpstr>
      <vt:lpstr>SPLIT-SHAFT WATER PUMP TRANSMISSIONS WATEROUS: CHAIN DRIVE  –  HALE &amp; DARLEY: GEAR-DRIVE</vt:lpstr>
      <vt:lpstr>WATER PUMPS BRAND/TYPE/MODEL/CAPACITIES WATEROUS SINGLE STAGE, SINGLE SUCTION IMPELLER, SPLIT-SHAFT DRIVEN</vt:lpstr>
      <vt:lpstr>WATER PUMPS BRAND/TYPE/MODEL/CAPACITIES HALE SINGLE STAGE, SINGLE SUCTION IMPELLER, SPLIT-SHAFT DRIVEN</vt:lpstr>
      <vt:lpstr>WATER PUMPS TYPE/BRAND/MODEL/CAPACITIES DARLEY SINGLE STAGE, SINGLE SUCTION IMPELLER, SPLIT-SHAFT DRIVEN </vt:lpstr>
      <vt:lpstr>NFPA 1901 PUMP SYSTEM &amp; SUCTION CAPABILITIES 2016 EDITION: 3000-GPM &amp; ABOVE@ 100 PSI </vt:lpstr>
      <vt:lpstr>NFPA 1901 PUMP SYSTEM &amp; SUCTION CAPABILITIES 2009 EDITION:  3000-GPM AND BELOW@ 150 PSI</vt:lpstr>
      <vt:lpstr>INDUSTRIAL PUMP MODULE APPLICATIONS</vt:lpstr>
      <vt:lpstr> INDUSTRIAL PUMPER &amp; PUMPER/TANKER PUMP MODULES </vt:lpstr>
      <vt:lpstr>INDUSTRIAL PUMPER &amp; PUMPER-TANKER SIDE MOUNT PUMP CONTROLS</vt:lpstr>
      <vt:lpstr>INDUSTRIAL PUMPER &amp; PUMPER-TANKER TOP-MOUNT PUMP CONTROLS</vt:lpstr>
      <vt:lpstr>TOP MOUNT PUMP CONTROLS Open Walkway &lt; + &gt; Fully Enclosed</vt:lpstr>
      <vt:lpstr>HIGH VOLUME MONITOR SUPPORT STRUCTURE  2:1 SAFETY FACTOR @ 6000-GPM</vt:lpstr>
      <vt:lpstr>INDUSTRIAL AERIAL &amp; AERIAL PLATFORM PUMP MODULES</vt:lpstr>
      <vt:lpstr>INDUSTRIAL AERIAL &amp; PLATFORM MODULES</vt:lpstr>
      <vt:lpstr>SAI 85+ &amp; SPI AERIALS, STREET SIDE PUMP CONTROL PANEL (AccuMax System Shown) </vt:lpstr>
      <vt:lpstr>SAI 85+/SPI CURB SIDE SUCTION INLETS &amp; DISCHARGE OUTLETS</vt:lpstr>
      <vt:lpstr>SAI-75 AERIAL STREET SIDE PUMP CONTROL PANEL (AccuMax System Shown)</vt:lpstr>
      <vt:lpstr>INDUSTRIAL PUMP MODULES CONSTRUCTION METHODS &amp; MATERIALS</vt:lpstr>
      <vt:lpstr>BRAND-X SUCTION INTAKE MANIFOLD</vt:lpstr>
      <vt:lpstr>INDUSTRIAL FIRE PUMP SUCTION WATERWAYS Computerized Photos of Sutphen Aerial (left) and Pumper (right) Suction Waterway depicts even volumetric flow at all intakes and laminar flow throughout the entire manifold, bottlenecked ONLY at the Pump Impeller Inlet.</vt:lpstr>
      <vt:lpstr>CONVERSION OF EXISTING INDUSTRIAL APPARATUS</vt:lpstr>
      <vt:lpstr>DISASSEMBLY/REMOVAL OF ORIGINAL HOT SHOT COMPONENTS</vt:lpstr>
      <vt:lpstr>    FABRICATE AND INSTALL NEW WATER &amp; FOAM MANIFOLDS</vt:lpstr>
      <vt:lpstr>CONVERTED FROM HOT SHOT DEMAND BALANCED PRESSURE TO FLOW BASED ACCUMAX</vt:lpstr>
      <vt:lpstr>CONVERSION OF RESERVE APPARATUS: TO A TOTE HAULER WITH OFF-LOAD SINGLE-POINT MANIFOLD</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Kirvida</dc:creator>
  <cp:lastModifiedBy>Jim Kirvida</cp:lastModifiedBy>
  <cp:revision>236</cp:revision>
  <dcterms:created xsi:type="dcterms:W3CDTF">2015-10-10T14:09:35Z</dcterms:created>
  <dcterms:modified xsi:type="dcterms:W3CDTF">2015-10-23T20:31:53Z</dcterms:modified>
</cp:coreProperties>
</file>