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76" r:id="rId2"/>
  </p:sldMasterIdLst>
  <p:notesMasterIdLst>
    <p:notesMasterId r:id="rId41"/>
  </p:notesMasterIdLst>
  <p:handoutMasterIdLst>
    <p:handoutMasterId r:id="rId42"/>
  </p:handoutMasterIdLst>
  <p:sldIdLst>
    <p:sldId id="257" r:id="rId3"/>
    <p:sldId id="259" r:id="rId4"/>
    <p:sldId id="262" r:id="rId5"/>
    <p:sldId id="297" r:id="rId6"/>
    <p:sldId id="298" r:id="rId7"/>
    <p:sldId id="299" r:id="rId8"/>
    <p:sldId id="306" r:id="rId9"/>
    <p:sldId id="307" r:id="rId10"/>
    <p:sldId id="327" r:id="rId11"/>
    <p:sldId id="308" r:id="rId12"/>
    <p:sldId id="280" r:id="rId13"/>
    <p:sldId id="279" r:id="rId14"/>
    <p:sldId id="305" r:id="rId15"/>
    <p:sldId id="286" r:id="rId16"/>
    <p:sldId id="287" r:id="rId17"/>
    <p:sldId id="273" r:id="rId18"/>
    <p:sldId id="288" r:id="rId19"/>
    <p:sldId id="289" r:id="rId20"/>
    <p:sldId id="290" r:id="rId21"/>
    <p:sldId id="314" r:id="rId22"/>
    <p:sldId id="313" r:id="rId23"/>
    <p:sldId id="291" r:id="rId24"/>
    <p:sldId id="315" r:id="rId25"/>
    <p:sldId id="316" r:id="rId26"/>
    <p:sldId id="310" r:id="rId27"/>
    <p:sldId id="309" r:id="rId28"/>
    <p:sldId id="317" r:id="rId29"/>
    <p:sldId id="312" r:id="rId30"/>
    <p:sldId id="318" r:id="rId31"/>
    <p:sldId id="319" r:id="rId32"/>
    <p:sldId id="320" r:id="rId33"/>
    <p:sldId id="321" r:id="rId34"/>
    <p:sldId id="325" r:id="rId35"/>
    <p:sldId id="322" r:id="rId36"/>
    <p:sldId id="323" r:id="rId37"/>
    <p:sldId id="324" r:id="rId38"/>
    <p:sldId id="328" r:id="rId39"/>
    <p:sldId id="326" r:id="rId40"/>
  </p:sldIdLst>
  <p:sldSz cx="9144000" cy="6858000" type="screen4x3"/>
  <p:notesSz cx="7315200" cy="96012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344" autoAdjust="0"/>
    <p:restoredTop sz="93983" autoAdjust="0"/>
  </p:normalViewPr>
  <p:slideViewPr>
    <p:cSldViewPr>
      <p:cViewPr>
        <p:scale>
          <a:sx n="100" d="100"/>
          <a:sy n="100" d="100"/>
        </p:scale>
        <p:origin x="-139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199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  <a:extLst/>
          </a:lstStyle>
          <a:p>
            <a:fld id="{54D4857D-62A5-486B-9129-468003D7E020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  <a:extLst/>
          </a:lstStyle>
          <a:p>
            <a:fld id="{2EBE4566-6F3A-4CC1-BD6C-9C510D05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09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  <a:extLst/>
          </a:lstStyle>
          <a:p>
            <a:fld id="{2D2EF2CE-B28C-4ED4-8FD0-48BB3F48846A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  <a:extLst/>
          </a:lstStyle>
          <a:p>
            <a:fld id="{61807874-5299-41B2-A37A-6AA3547857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2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/>
          </p:cNvSpPr>
          <p:nvPr>
            <p:ph type="subTitle" idx="1"/>
          </p:nvPr>
        </p:nvSpPr>
        <p:spPr>
          <a:xfrm>
            <a:off x="457200" y="5396132"/>
            <a:ext cx="8098302" cy="7620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6" name="Group 23"/>
          <p:cNvGrpSpPr/>
          <p:nvPr/>
        </p:nvGrpSpPr>
        <p:grpSpPr>
          <a:xfrm>
            <a:off x="14990" y="1976657"/>
            <a:ext cx="2042410" cy="533400"/>
            <a:chOff x="0" y="2000250"/>
            <a:chExt cx="3733800" cy="533400"/>
          </a:xfrm>
        </p:grpSpPr>
        <p:sp>
          <p:nvSpPr>
            <p:cNvPr id="30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7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21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8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6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20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3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</p:grpSp>
      <p:grpSp>
        <p:nvGrpSpPr>
          <p:cNvPr id="29" name="Group 35"/>
          <p:cNvGrpSpPr/>
          <p:nvPr/>
        </p:nvGrpSpPr>
        <p:grpSpPr>
          <a:xfrm>
            <a:off x="8584055" y="1976657"/>
            <a:ext cx="552450" cy="542925"/>
            <a:chOff x="8667750" y="2000250"/>
            <a:chExt cx="476250" cy="542925"/>
          </a:xfrm>
        </p:grpSpPr>
        <p:sp>
          <p:nvSpPr>
            <p:cNvPr id="26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22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8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</p:grpSp>
      <p:sp>
        <p:nvSpPr>
          <p:cNvPr id="24" name="Oval 28"/>
          <p:cNvSpPr/>
          <p:nvPr userDrawn="1"/>
        </p:nvSpPr>
        <p:spPr>
          <a:xfrm>
            <a:off x="8572500" y="603885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3" name="Oval 28"/>
          <p:cNvSpPr/>
          <p:nvPr userDrawn="1"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5" name="Oval 28"/>
          <p:cNvSpPr/>
          <p:nvPr userDrawn="1"/>
        </p:nvSpPr>
        <p:spPr>
          <a:xfrm>
            <a:off x="8572500" y="5476875"/>
            <a:ext cx="152400" cy="1524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4" name="Oval 28"/>
          <p:cNvSpPr/>
          <p:nvPr userDrawn="1"/>
        </p:nvSpPr>
        <p:spPr>
          <a:xfrm>
            <a:off x="8572500" y="57531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9" name="Rectangle 3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/>
          </a:p>
        </p:txBody>
      </p:sp>
      <p:sp>
        <p:nvSpPr>
          <p:cNvPr id="25" name="Rectangle 3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lang="en-US" sz="1200" smtClean="0"/>
              <a:pPr/>
              <a:t>‹#›</a:t>
            </a:fld>
            <a:endParaRPr lang="en-US"/>
          </a:p>
        </p:txBody>
      </p:sp>
      <p:sp>
        <p:nvSpPr>
          <p:cNvPr id="31" name="Rectangle 36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  <p:sp>
        <p:nvSpPr>
          <p:cNvPr id="33" name="Rectangle 32"/>
          <p:cNvSpPr>
            <a:spLocks noGrp="1"/>
          </p:cNvSpPr>
          <p:nvPr>
            <p:ph type="title" hasCustomPrompt="1"/>
          </p:nvPr>
        </p:nvSpPr>
        <p:spPr>
          <a:xfrm>
            <a:off x="2057400" y="281352"/>
            <a:ext cx="6509239" cy="3886200"/>
          </a:xfr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>
              <a:lnSpc>
                <a:spcPct val="100000"/>
              </a:lnSpc>
              <a:defRPr kumimoji="0" lang="en-US" sz="7200" b="1" i="0" u="none" strike="noStrike" kern="0" cap="none" spc="0" normalizeH="0" baseline="0" noProof="0" dirty="0" smtClean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Show 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9B2101-2E9F-420A-91A3-890890D84497}" type="slidenum">
              <a:rPr lang="en-US" sz="1200" smtClean="0"/>
              <a:pPr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Oval 28"/>
          <p:cNvSpPr/>
          <p:nvPr userDrawn="1"/>
        </p:nvSpPr>
        <p:spPr>
          <a:xfrm>
            <a:off x="8572500" y="603885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0" name="Oval 28"/>
          <p:cNvSpPr/>
          <p:nvPr userDrawn="1"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1" name="Oval 28"/>
          <p:cNvSpPr/>
          <p:nvPr userDrawn="1"/>
        </p:nvSpPr>
        <p:spPr>
          <a:xfrm>
            <a:off x="8572500" y="5476875"/>
            <a:ext cx="152400" cy="1524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3" name="Oval 28"/>
          <p:cNvSpPr/>
          <p:nvPr userDrawn="1"/>
        </p:nvSpPr>
        <p:spPr>
          <a:xfrm>
            <a:off x="8572500" y="57531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9B2101-2E9F-420A-91A3-890890D84497}" type="slidenum">
              <a:rPr lang="en-US" sz="1200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 sz="105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9B2101-2E9F-420A-91A3-890890D84497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 sz="105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9B2101-2E9F-420A-91A3-890890D84497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 sz="105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9B2101-2E9F-420A-91A3-890890D84497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 sz="105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9B2101-2E9F-420A-91A3-890890D84497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 sz="105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9B2101-2E9F-420A-91A3-890890D84497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 sz="105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9B2101-2E9F-420A-91A3-890890D84497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 sz="105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9B2101-2E9F-420A-91A3-890890D84497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 sz="10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2101-2E9F-420A-91A3-890890D84497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/>
          </a:p>
        </p:txBody>
      </p:sp>
      <p:sp>
        <p:nvSpPr>
          <p:cNvPr id="27" name="Rectangl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lang="en-US" sz="1200" smtClean="0"/>
              <a:pPr/>
              <a:t>‹#›</a:t>
            </a:fld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  <p:sp>
        <p:nvSpPr>
          <p:cNvPr id="28" name="Rectangle 14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 sz="10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2101-2E9F-420A-91A3-890890D84497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  <p:sp>
        <p:nvSpPr>
          <p:cNvPr id="12" name="Rectangl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lang="en-US" sz="1200" smtClean="0"/>
              <a:pPr/>
              <a:t>‹#›</a:t>
            </a:fld>
            <a:endParaRPr lang="en-US"/>
          </a:p>
        </p:txBody>
      </p:sp>
      <p:sp>
        <p:nvSpPr>
          <p:cNvPr id="27" name="Rectangle 6"/>
          <p:cNvSpPr>
            <a:spLocks noGrp="1"/>
          </p:cNvSpPr>
          <p:nvPr>
            <p:ph type="title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>
            <a:normAutofit/>
          </a:bodyPr>
          <a:lstStyle>
            <a:lvl1pPr>
              <a:defRPr kumimoji="0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tailed Question &amp;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28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  <p:sp>
        <p:nvSpPr>
          <p:cNvPr id="12" name="Rectangl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lang="en-US" sz="1200" smtClean="0"/>
              <a:pPr/>
              <a:t>‹#›</a:t>
            </a:fld>
            <a:endParaRPr lang="en-US"/>
          </a:p>
        </p:txBody>
      </p:sp>
      <p:sp>
        <p:nvSpPr>
          <p:cNvPr id="27" name="Rectangle 6"/>
          <p:cNvSpPr>
            <a:spLocks noGrp="1"/>
          </p:cNvSpPr>
          <p:nvPr>
            <p:ph type="title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>
            <a:normAutofit/>
          </a:bodyPr>
          <a:lstStyle>
            <a:lvl1pPr>
              <a:defRPr kumimoji="0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Question &amp;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2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31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>
              <a:defRPr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lang="en-US" dirty="0" smtClean="0"/>
              <a:t>Click to add question</a:t>
            </a:r>
            <a:endParaRPr lang="en-US" dirty="0"/>
          </a:p>
        </p:txBody>
      </p:sp>
      <p:sp>
        <p:nvSpPr>
          <p:cNvPr id="13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>
              <a:buFontTx/>
              <a:buNone/>
              <a:defRPr kumimoji="0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lang="en-US" dirty="0" smtClean="0"/>
              <a:t>Click to add answer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ed Question &amp;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28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>
              <a:defRPr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lang="en-US" dirty="0" smtClean="0"/>
              <a:t>Click to add question</a:t>
            </a:r>
            <a:endParaRPr lang="en-US" dirty="0"/>
          </a:p>
        </p:txBody>
      </p:sp>
      <p:sp>
        <p:nvSpPr>
          <p:cNvPr id="25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>
              <a:buFontTx/>
              <a:buNone/>
              <a:defRPr kumimoji="0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lang="en-US" dirty="0" smtClean="0"/>
              <a:t>Click to add answer</a:t>
            </a:r>
            <a:endParaRPr lang="en-US" dirty="0"/>
          </a:p>
        </p:txBody>
      </p:sp>
      <p:sp>
        <p:nvSpPr>
          <p:cNvPr id="22" name="Rectangle 9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" y="3124200"/>
            <a:ext cx="5105400" cy="1981200"/>
          </a:xfrm>
        </p:spPr>
        <p:txBody>
          <a:bodyPr vert="horz"/>
          <a:lstStyle>
            <a:lvl1pPr algn="ctr">
              <a:buFontTx/>
              <a:buNone/>
              <a:defRPr i="1" baseline="0"/>
            </a:lvl1pPr>
            <a:extLst/>
          </a:lstStyle>
          <a:p>
            <a:pPr lvl="0"/>
            <a:r>
              <a:rPr lang="en-US" dirty="0" smtClean="0"/>
              <a:t>Click to add detail to the answer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 Question (Answer: Tr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11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>
              <a:defRPr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lang="en-US" dirty="0" smtClean="0"/>
              <a:t>Click to add question</a:t>
            </a:r>
            <a:endParaRPr lang="en-US" dirty="0"/>
          </a:p>
        </p:txBody>
      </p:sp>
      <p:sp>
        <p:nvSpPr>
          <p:cNvPr id="8" name="Answer Base"/>
          <p:cNvSpPr txBox="1"/>
          <p:nvPr userDrawn="1"/>
        </p:nvSpPr>
        <p:spPr>
          <a:xfrm>
            <a:off x="182880" y="1676400"/>
            <a:ext cx="832104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rtl="0" latinLnBrk="0">
              <a:spcBef>
                <a:spcPct val="20000"/>
              </a:spcBef>
              <a:buNone/>
            </a:pPr>
            <a:r>
              <a:rPr lang="en-US" sz="7200" dirty="0" smtClean="0">
                <a:solidFill>
                  <a:schemeClr val="tx1">
                    <a:alpha val="40000"/>
                  </a:schemeClr>
                </a:solidFill>
              </a:rPr>
              <a:t>TRUE</a:t>
            </a:r>
            <a:r>
              <a:rPr lang="en-US" sz="7200" baseline="0" dirty="0" smtClean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lang="en-US" sz="7200" dirty="0" smtClean="0">
                <a:solidFill>
                  <a:schemeClr val="tx1">
                    <a:alpha val="40000"/>
                  </a:schemeClr>
                </a:solidFill>
              </a:rPr>
              <a:t>or FALSE?</a:t>
            </a:r>
            <a:endParaRPr lang="en-US" sz="7200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7" name="Answer"/>
          <p:cNvSpPr/>
          <p:nvPr userDrawn="1"/>
        </p:nvSpPr>
        <p:spPr>
          <a:xfrm>
            <a:off x="182880" y="1676400"/>
            <a:ext cx="832104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indent="0" algn="ctr" latinLnBrk="0">
              <a:spcBef>
                <a:spcPct val="20000"/>
              </a:spcBef>
              <a:buNone/>
            </a:pPr>
            <a:r>
              <a:rPr lang="en-US" sz="7200" dirty="0" smtClean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TRUE </a:t>
            </a:r>
            <a:r>
              <a:rPr lang="en-US" sz="7200" dirty="0" smtClean="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or FALSE?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 Question (Answer: Fal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28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>
              <a:defRPr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lang="en-US" dirty="0" smtClean="0"/>
              <a:t>Click to add question</a:t>
            </a:r>
            <a:endParaRPr lang="en-US" dirty="0"/>
          </a:p>
        </p:txBody>
      </p:sp>
      <p:sp>
        <p:nvSpPr>
          <p:cNvPr id="29" name="Answer Base"/>
          <p:cNvSpPr txBox="1"/>
          <p:nvPr userDrawn="1"/>
        </p:nvSpPr>
        <p:spPr>
          <a:xfrm>
            <a:off x="228600" y="1600200"/>
            <a:ext cx="8229600" cy="129392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rtl="0" latinLnBrk="0">
              <a:spcBef>
                <a:spcPct val="20000"/>
              </a:spcBef>
              <a:buNone/>
            </a:pPr>
            <a:r>
              <a:rPr lang="en-US" sz="7200" dirty="0" smtClean="0">
                <a:solidFill>
                  <a:schemeClr val="tx1">
                    <a:alpha val="40000"/>
                  </a:schemeClr>
                </a:solidFill>
              </a:rPr>
              <a:t>TRUE</a:t>
            </a:r>
            <a:r>
              <a:rPr lang="en-US" sz="7200" baseline="0" dirty="0" smtClean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lang="en-US" sz="7200" dirty="0" smtClean="0">
                <a:solidFill>
                  <a:schemeClr val="tx1">
                    <a:alpha val="40000"/>
                  </a:schemeClr>
                </a:solidFill>
              </a:rPr>
              <a:t>or FALSE?</a:t>
            </a:r>
            <a:endParaRPr lang="en-US" sz="7200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7" name="Answer"/>
          <p:cNvSpPr/>
          <p:nvPr userDrawn="1"/>
        </p:nvSpPr>
        <p:spPr>
          <a:xfrm>
            <a:off x="228600" y="1600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algn="ctr"/>
            <a:r>
              <a:rPr lang="en-US" sz="7200" dirty="0" smtClean="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TRUE or </a:t>
            </a:r>
            <a:r>
              <a:rPr lang="en-US" sz="7200" dirty="0" smtClean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FALSE</a:t>
            </a:r>
            <a:r>
              <a:rPr lang="en-US" sz="7200" dirty="0" smtClean="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ple Cho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>
          <a:xfrm>
            <a:off x="685800" y="228600"/>
            <a:ext cx="7696200" cy="1371600"/>
          </a:xfrm>
        </p:spPr>
        <p:txBody>
          <a:bodyPr vert="horz"/>
          <a:lstStyle>
            <a:lvl1pPr algn="l">
              <a:defRPr i="1" baseline="0"/>
            </a:lvl1pPr>
            <a:extLst/>
          </a:lstStyle>
          <a:p>
            <a:r>
              <a:rPr lang="en-US" dirty="0" smtClean="0"/>
              <a:t>Click to add question</a:t>
            </a:r>
            <a:endParaRPr lang="en-US" dirty="0"/>
          </a:p>
        </p:txBody>
      </p:sp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9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10"/>
          <p:cNvSpPr txBox="1"/>
          <p:nvPr userDrawn="1"/>
        </p:nvSpPr>
        <p:spPr>
          <a:xfrm>
            <a:off x="457200" y="20574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lang="en-US" sz="2000" b="1" dirty="0" smtClean="0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A.</a:t>
            </a:r>
          </a:p>
        </p:txBody>
      </p:sp>
      <p:sp>
        <p:nvSpPr>
          <p:cNvPr id="15" name="Rectangle 13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800600"/>
            <a:ext cx="7086600" cy="457200"/>
          </a:xfrm>
        </p:spPr>
        <p:txBody>
          <a:bodyPr rtlCol="0" anchor="ctr"/>
          <a:lstStyle>
            <a:lvl1pPr marL="0" indent="0">
              <a:buFontTx/>
              <a:buNone/>
              <a:defRPr i="0" baseline="0"/>
            </a:lvl1pPr>
            <a:extLst/>
          </a:lstStyle>
          <a:p>
            <a:pPr lvl="0"/>
            <a:r>
              <a:rPr lang="en-US" dirty="0" smtClean="0"/>
              <a:t>Click to add an incorrect answer</a:t>
            </a:r>
            <a:endParaRPr lang="en-US" dirty="0"/>
          </a:p>
        </p:txBody>
      </p:sp>
      <p:sp>
        <p:nvSpPr>
          <p:cNvPr id="16" name="Rectangle 13"/>
          <p:cNvSpPr>
            <a:spLocks noGrp="1"/>
          </p:cNvSpPr>
          <p:nvPr>
            <p:ph type="body" sz="quarter" idx="18" hasCustomPrompt="1"/>
          </p:nvPr>
        </p:nvSpPr>
        <p:spPr>
          <a:xfrm>
            <a:off x="1143000" y="4114800"/>
            <a:ext cx="7086600" cy="457200"/>
          </a:xfrm>
        </p:spPr>
        <p:txBody>
          <a:bodyPr rtlCol="0" anchor="ctr"/>
          <a:lstStyle>
            <a:lvl1pPr marL="0" indent="0">
              <a:buFontTx/>
              <a:buNone/>
              <a:defRPr i="0" baseline="0"/>
            </a:lvl1pPr>
            <a:extLst/>
          </a:lstStyle>
          <a:p>
            <a:pPr lvl="0"/>
            <a:r>
              <a:rPr lang="en-US" dirty="0" smtClean="0"/>
              <a:t>Click to add an incorrect answer</a:t>
            </a:r>
            <a:endParaRPr lang="en-US" dirty="0"/>
          </a:p>
        </p:txBody>
      </p:sp>
      <p:sp>
        <p:nvSpPr>
          <p:cNvPr id="17" name="Rectangle 13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3429000"/>
            <a:ext cx="7086600" cy="457200"/>
          </a:xfrm>
        </p:spPr>
        <p:txBody>
          <a:bodyPr rtlCol="0" anchor="ctr"/>
          <a:lstStyle>
            <a:lvl1pPr marL="0" indent="0">
              <a:buFontTx/>
              <a:buNone/>
              <a:defRPr i="0" baseline="0"/>
            </a:lvl1pPr>
            <a:extLst/>
          </a:lstStyle>
          <a:p>
            <a:pPr lvl="0"/>
            <a:r>
              <a:rPr lang="en-US" dirty="0" smtClean="0"/>
              <a:t>Click to add an incorrect answer</a:t>
            </a:r>
            <a:endParaRPr lang="en-US" dirty="0"/>
          </a:p>
        </p:txBody>
      </p:sp>
      <p:sp>
        <p:nvSpPr>
          <p:cNvPr id="18" name="Rectangle 13"/>
          <p:cNvSpPr>
            <a:spLocks noGrp="1"/>
          </p:cNvSpPr>
          <p:nvPr>
            <p:ph type="body" sz="quarter" idx="20" hasCustomPrompt="1"/>
          </p:nvPr>
        </p:nvSpPr>
        <p:spPr>
          <a:xfrm>
            <a:off x="1143000" y="2743200"/>
            <a:ext cx="7086600" cy="457200"/>
          </a:xfrm>
        </p:spPr>
        <p:txBody>
          <a:bodyPr rtlCol="0" anchor="ctr"/>
          <a:lstStyle>
            <a:lvl1pPr marL="0" indent="0">
              <a:buFontTx/>
              <a:buNone/>
              <a:defRPr i="0" baseline="0"/>
            </a:lvl1pPr>
            <a:extLst/>
          </a:lstStyle>
          <a:p>
            <a:pPr lvl="0"/>
            <a:r>
              <a:rPr lang="en-US" dirty="0" smtClean="0"/>
              <a:t>Click to add an incorrect answer</a:t>
            </a:r>
            <a:endParaRPr lang="en-US" dirty="0"/>
          </a:p>
        </p:txBody>
      </p:sp>
      <p:sp>
        <p:nvSpPr>
          <p:cNvPr id="19" name="Rectangle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43000" y="2057400"/>
            <a:ext cx="7086600" cy="457200"/>
          </a:xfrm>
        </p:spPr>
        <p:txBody>
          <a:bodyPr rtlCol="0" anchor="ctr"/>
          <a:lstStyle>
            <a:lvl1pPr marL="0" indent="0">
              <a:buFontTx/>
              <a:buNone/>
              <a:defRPr i="0" baseline="0"/>
            </a:lvl1pPr>
            <a:extLst/>
          </a:lstStyle>
          <a:p>
            <a:pPr lvl="0"/>
            <a:r>
              <a:rPr lang="en-US" dirty="0" smtClean="0"/>
              <a:t>Click to add a correct answer (then rearrange the choices)</a:t>
            </a:r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57200" y="2707957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lang="en-US" sz="2000" b="1" dirty="0" smtClean="0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B.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57200" y="34290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lang="en-US" sz="2000" b="1" dirty="0" smtClean="0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C.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457200" y="41148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lang="en-US" sz="2000" b="1" dirty="0" smtClean="0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D.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57200" y="48006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lang="en-US" sz="2000" b="1" dirty="0" smtClean="0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xit" presetSubtype="0" fill="hold" nodeType="click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 Match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item 1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item 2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item 3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item 4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item 5</a:t>
            </a:r>
            <a:endParaRPr lang="en-US" dirty="0"/>
          </a:p>
        </p:txBody>
      </p:sp>
      <p:sp>
        <p:nvSpPr>
          <p:cNvPr id="20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15" name="Rectangle 7"/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match 5</a:t>
            </a:r>
            <a:endParaRPr lang="en-US" dirty="0"/>
          </a:p>
        </p:txBody>
      </p:sp>
      <p:sp>
        <p:nvSpPr>
          <p:cNvPr id="17" name="Rectangle 7"/>
          <p:cNvSpPr>
            <a:spLocks noGrp="1"/>
          </p:cNvSpPr>
          <p:nvPr>
            <p:ph type="body" sz="quarter" idx="19" hasCustomPrompt="1"/>
          </p:nvPr>
        </p:nvSpPr>
        <p:spPr>
          <a:xfrm>
            <a:off x="48006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match 3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0" hasCustomPrompt="1"/>
          </p:nvPr>
        </p:nvSpPr>
        <p:spPr>
          <a:xfrm>
            <a:off x="48006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match 1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6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match 2</a:t>
            </a:r>
            <a:endParaRPr lang="en-US" dirty="0"/>
          </a:p>
        </p:txBody>
      </p:sp>
      <p:sp>
        <p:nvSpPr>
          <p:cNvPr id="21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48006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match 4</a:t>
            </a:r>
            <a:endParaRPr lang="en-US" dirty="0"/>
          </a:p>
        </p:txBody>
      </p:sp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>
              <a:defRPr i="1" baseline="0"/>
            </a:lvl1pPr>
            <a:extLst/>
          </a:lstStyle>
          <a:p>
            <a:r>
              <a:rPr lang="en-US" dirty="0" smtClean="0"/>
              <a:t>Click to type your question</a:t>
            </a:r>
            <a:endParaRPr lang="en-US" dirty="0"/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3" name="Straight Connector 23"/>
          <p:cNvCxnSpPr>
            <a:stCxn id="16" idx="3"/>
            <a:endCxn id="18" idx="1"/>
          </p:cNvCxnSpPr>
          <p:nvPr/>
        </p:nvCxnSpPr>
        <p:spPr>
          <a:xfrm>
            <a:off x="3886200" y="22860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3"/>
            <a:endCxn id="19" idx="1"/>
          </p:cNvCxnSpPr>
          <p:nvPr/>
        </p:nvCxnSpPr>
        <p:spPr>
          <a:xfrm>
            <a:off x="3886200" y="32004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3"/>
          <p:cNvCxnSpPr>
            <a:stCxn id="13" idx="3"/>
            <a:endCxn id="17" idx="1"/>
          </p:cNvCxnSpPr>
          <p:nvPr/>
        </p:nvCxnSpPr>
        <p:spPr>
          <a:xfrm flipV="1">
            <a:off x="3886200" y="32004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23"/>
          <p:cNvCxnSpPr>
            <a:stCxn id="14" idx="3"/>
            <a:endCxn id="21" idx="1"/>
          </p:cNvCxnSpPr>
          <p:nvPr/>
        </p:nvCxnSpPr>
        <p:spPr>
          <a:xfrm>
            <a:off x="3886200" y="50292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23"/>
          <p:cNvCxnSpPr>
            <a:stCxn id="10" idx="3"/>
            <a:endCxn id="15" idx="1"/>
          </p:cNvCxnSpPr>
          <p:nvPr/>
        </p:nvCxnSpPr>
        <p:spPr>
          <a:xfrm flipV="1">
            <a:off x="3886200" y="2286000"/>
            <a:ext cx="914400" cy="36576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>
          <a:xfrm>
            <a:off x="914400" y="457200"/>
            <a:ext cx="76962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>
          <a:xfrm>
            <a:off x="914400" y="1905000"/>
            <a:ext cx="7467600" cy="42211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Rectangle 4"/>
          <p:cNvSpPr>
            <a:spLocks noGrp="1"/>
          </p:cNvSpPr>
          <p:nvPr>
            <p:ph type="dt" sz="half" idx="2"/>
          </p:nvPr>
        </p:nvSpPr>
        <p:spPr>
          <a:xfrm>
            <a:off x="6705600" y="6248400"/>
            <a:ext cx="1828800" cy="323850"/>
          </a:xfrm>
          <a:prstGeom prst="rect">
            <a:avLst/>
          </a:prstGeom>
        </p:spPr>
        <p:txBody>
          <a:bodyPr vert="horz" anchor="ctr"/>
          <a:lstStyle>
            <a:lvl1pPr>
              <a:defRPr sz="1100"/>
            </a:lvl1pPr>
            <a:extLst/>
          </a:lstStyle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 sz="1050" dirty="0"/>
          </a:p>
        </p:txBody>
      </p:sp>
      <p:sp>
        <p:nvSpPr>
          <p:cNvPr id="18" name="Rectangle 5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3260886" cy="323850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  <a:extLst/>
          </a:lstStyle>
          <a:p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14936" y="6151098"/>
            <a:ext cx="429064" cy="457200"/>
          </a:xfrm>
          <a:prstGeom prst="rect">
            <a:avLst/>
          </a:prstGeom>
        </p:spPr>
        <p:txBody>
          <a:bodyPr vert="horz" anchor="ctr"/>
          <a:lstStyle>
            <a:lvl1pPr>
              <a:defRPr sz="1200"/>
            </a:lvl1pPr>
            <a:extLst/>
          </a:lstStyle>
          <a:p>
            <a:fld id="{169B2101-2E9F-420A-91A3-890890D84497}" type="slidenum">
              <a:rPr lang="en-US" sz="1200" smtClean="0"/>
              <a:pPr/>
              <a:t>‹#›</a:t>
            </a:fld>
            <a:endParaRPr lang="en-US" sz="1200" dirty="0"/>
          </a:p>
        </p:txBody>
      </p:sp>
      <p:grpSp>
        <p:nvGrpSpPr>
          <p:cNvPr id="2" name="Group 23"/>
          <p:cNvGrpSpPr/>
          <p:nvPr/>
        </p:nvGrpSpPr>
        <p:grpSpPr>
          <a:xfrm>
            <a:off x="11555" y="2000250"/>
            <a:ext cx="133350" cy="533400"/>
            <a:chOff x="0" y="2000250"/>
            <a:chExt cx="3733800" cy="533400"/>
          </a:xfrm>
        </p:grpSpPr>
        <p:sp>
          <p:nvSpPr>
            <p:cNvPr id="3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4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2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1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31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</p:grpSp>
      <p:grpSp>
        <p:nvGrpSpPr>
          <p:cNvPr id="10" name="Group 35"/>
          <p:cNvGrpSpPr/>
          <p:nvPr/>
        </p:nvGrpSpPr>
        <p:grpSpPr>
          <a:xfrm>
            <a:off x="8584055" y="2000250"/>
            <a:ext cx="552450" cy="542925"/>
            <a:chOff x="8667750" y="2000250"/>
            <a:chExt cx="476250" cy="542925"/>
          </a:xfrm>
        </p:grpSpPr>
        <p:sp>
          <p:nvSpPr>
            <p:cNvPr id="13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24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9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 dirty="0"/>
            </a:p>
          </p:txBody>
        </p:sp>
        <p:sp>
          <p:nvSpPr>
            <p:cNvPr id="30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 dirty="0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6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</p:grpSp>
      <p:sp>
        <p:nvSpPr>
          <p:cNvPr id="23" name="Oval 28"/>
          <p:cNvSpPr/>
          <p:nvPr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algn="r"/>
            <a:fld id="{8F67D422-08A8-451B-9A67-21962FC4B660}" type="datetimeFigureOut">
              <a:rPr lang="en-US" sz="1100" smtClean="0"/>
              <a:pPr algn="r"/>
              <a:t>10/7/2014</a:t>
            </a:fld>
            <a:endParaRPr lang="en-US" sz="10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169B2101-2E9F-420A-91A3-890890D84497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91" r:id="rId13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4"/>
          <p:cNvSpPr>
            <a:spLocks noGrp="1"/>
          </p:cNvSpPr>
          <p:nvPr>
            <p:ph type="title"/>
          </p:nvPr>
        </p:nvSpPr>
        <p:spPr>
          <a:xfrm>
            <a:off x="352426" y="457200"/>
            <a:ext cx="8639174" cy="2438399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>
            <a:extLst/>
          </a:lstStyle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CASE YOU STILL             			DON’T KNOW…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800600"/>
            <a:ext cx="8315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Sutphen Dealer Meeting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–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 (Sutphen Continuing Ed.)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6392918"/>
            <a:ext cx="5712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SAE Group: Bob Lively, Chris Chesson, Jerry Harley, Clark Green – 10/7/2014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know?</a:t>
            </a:r>
            <a:b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 the panel MIVs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340" y="632460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STB-0021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203489"/>
            <a:ext cx="861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 a behind-the-panel Master Intake Valve for 6” inlets due to the close proximity of the inlets to the discharges (specifically with the Hale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Qmax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-XS).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62072"/>
            <a:ext cx="3336925" cy="268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3362776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5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229600" cy="11430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know we now have an option for tip controls on the SL aerials?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S:\sales\SAE Tools\Aerial\Single Axle Aerials (SP70, SA75, SL75)\Tip Controls\1234637_10151841300465677_1467771750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2"/>
          <a:stretch/>
        </p:blipFill>
        <p:spPr bwMode="auto">
          <a:xfrm>
            <a:off x="152400" y="1295400"/>
            <a:ext cx="3596640" cy="408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S:\sales\SAE Tools\Aerial\Single Axle Aerials (SP70, SA75, SL75)\Tip Controls\1265835_10151841300150677_1423535937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164" y="3276600"/>
            <a:ext cx="5189636" cy="34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1752600"/>
            <a:ext cx="290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Fly-section Controls: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368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228600"/>
            <a:ext cx="768096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Controls – SL Aerials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S:\sales\SAE Tools\Aerial\Single Axle Aerials (SP70, SA75, SL75)\Tip Controls\1239783_10151841299970677_873416262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2424" r="15564" b="19111"/>
          <a:stretch/>
        </p:blipFill>
        <p:spPr bwMode="auto">
          <a:xfrm>
            <a:off x="256032" y="1234538"/>
            <a:ext cx="3505200" cy="54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S:\sales\SAE Tools\Aerial\Single Axle Aerials (SP70, SA75, SL75)\Tip Controls\1269498_10151841300280677_508787972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98" y="921470"/>
            <a:ext cx="4869817" cy="326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:\sales\SAE Tools\Aerial\Single Axle Aerials (SP70, SA75, SL75)\Tip Controls\1277577_10151841300215677_1535897453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6" b="6753"/>
          <a:stretch/>
        </p:blipFill>
        <p:spPr bwMode="auto">
          <a:xfrm>
            <a:off x="5164726" y="3873332"/>
            <a:ext cx="3903073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87587" y="6249750"/>
            <a:ext cx="2257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 Platform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834428"/>
            <a:ext cx="2396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Pump Panel Controls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65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9" y="76200"/>
            <a:ext cx="8229600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know we also have an option for a wireless (or tethered) controller on the SL aerials?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S:\sales\SAE Tools\Aerial\Single Axle Aerials (SP70, SA75, SL75)\Tip Controls\528197_10151841300495677_717046596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0"/>
          <a:stretch/>
        </p:blipFill>
        <p:spPr bwMode="auto">
          <a:xfrm>
            <a:off x="5638800" y="1066800"/>
            <a:ext cx="2952750" cy="355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S:\sales\SAE Tools\Aerial\Single Axle Aerials (SP70, SA75, SL75)\Tip Controls\1240199_10151841300040677_107610815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2" b="25247"/>
          <a:stretch/>
        </p:blipFill>
        <p:spPr bwMode="auto">
          <a:xfrm>
            <a:off x="4876800" y="4707381"/>
            <a:ext cx="4171950" cy="203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:\sales\SAE Tools\Aerial\Single Axle Aerials (SP70, SA75, SL75)\Tip Controls\1291579_10151841299820677_286130872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" y="1066800"/>
            <a:ext cx="503747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95400" y="4707381"/>
            <a:ext cx="2189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Wireless Controller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94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228600" y="457200"/>
            <a:ext cx="8229600" cy="1143000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is it so difficult to put more than 300 gallons of water on the SPH100 aerial platform??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7"/>
          <p:cNvSpPr>
            <a:spLocks noGrp="1"/>
          </p:cNvSpPr>
          <p:nvPr>
            <p:ph type="body" sz="quarter" idx="4294967295"/>
          </p:nvPr>
        </p:nvSpPr>
        <p:spPr>
          <a:xfrm>
            <a:off x="685800" y="2514600"/>
            <a:ext cx="7772400" cy="762000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SPH100 was </a:t>
            </a:r>
            <a:r>
              <a:rPr lang="en-US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designed </a:t>
            </a:r>
            <a:r>
              <a:rPr lang="en-US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as short and compact </a:t>
            </a:r>
            <a:r>
              <a:rPr lang="en-US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en-US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possible.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4294967295"/>
          </p:nvPr>
        </p:nvSpPr>
        <p:spPr>
          <a:xfrm>
            <a:off x="838200" y="3581400"/>
            <a:ext cx="7467600" cy="762000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SPH100 also is a 2-piece body with a flex joint between L3/R3 &amp; L4/R4 compartments.</a:t>
            </a:r>
          </a:p>
        </p:txBody>
      </p:sp>
    </p:spTree>
    <p:extLst>
      <p:ext uri="{BB962C8B-B14F-4D97-AF65-F5344CB8AC3E}">
        <p14:creationId xmlns:p14="http://schemas.microsoft.com/office/powerpoint/2010/main" val="310830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/>
          <p:cNvSpPr>
            <a:spLocks noGrp="1"/>
          </p:cNvSpPr>
          <p:nvPr>
            <p:ph type="body" sz="quarter" idx="4294967295"/>
          </p:nvPr>
        </p:nvSpPr>
        <p:spPr>
          <a:xfrm>
            <a:off x="1828800" y="3124200"/>
            <a:ext cx="5105400" cy="1981200"/>
          </a:xfrm>
        </p:spPr>
        <p:txBody>
          <a:bodyPr/>
          <a:lstStyle>
            <a:extLst/>
          </a:lstStyle>
          <a:p>
            <a:pPr algn="ctr"/>
            <a:r>
              <a:rPr lang="en-US" dirty="0" smtClean="0"/>
              <a:t>Option #1</a:t>
            </a:r>
          </a:p>
          <a:p>
            <a:pPr algn="ctr"/>
            <a:r>
              <a:rPr lang="en-US" dirty="0" smtClean="0"/>
              <a:t>Relocate the generator into a compartment.</a:t>
            </a:r>
            <a:endParaRPr lang="en-US" dirty="0"/>
          </a:p>
        </p:txBody>
      </p:sp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067800" cy="1143000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I get more water to fit in this compact configuration?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80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381374" cy="326136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Configuration:</a:t>
            </a:r>
          </a:p>
          <a:p>
            <a:pPr marL="457200" lvl="1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Gallons of Water</a:t>
            </a:r>
          </a:p>
          <a:p>
            <a:pPr marL="457200" lvl="1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for generator at front of body</a:t>
            </a:r>
          </a:p>
          <a:p>
            <a:pPr marL="457200" lvl="1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ladder compliment</a:t>
            </a:r>
          </a:p>
          <a:p>
            <a:pPr marL="974725" lvl="4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35’ 2-section ladder</a:t>
            </a:r>
          </a:p>
          <a:p>
            <a:pPr marL="974725" lvl="4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24’ 2-section ladder</a:t>
            </a:r>
          </a:p>
          <a:p>
            <a:pPr marL="974725" lvl="4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16’ roof ladders</a:t>
            </a:r>
          </a:p>
          <a:p>
            <a:pPr marL="974725" lvl="4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14’ combo ladder</a:t>
            </a:r>
          </a:p>
          <a:p>
            <a:pPr marL="457200" lvl="1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Full-length hose bed (130”L)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SPH100 Water Tank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Sizes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Configuration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98" y="1447800"/>
            <a:ext cx="487045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29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28600" y="1463040"/>
            <a:ext cx="3810000" cy="47244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 #1 (relocate generator):</a:t>
            </a:r>
          </a:p>
          <a:p>
            <a:pPr marL="457200" lvl="1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Adds 55 gallons of water (365 total)</a:t>
            </a:r>
          </a:p>
          <a:p>
            <a:pPr marL="457200" lvl="1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ladder compliment</a:t>
            </a:r>
          </a:p>
          <a:p>
            <a:pPr marL="974725" lvl="4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35’ 2-section ladder</a:t>
            </a:r>
          </a:p>
          <a:p>
            <a:pPr marL="974725" lvl="4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24’ 2-section ladder</a:t>
            </a:r>
          </a:p>
          <a:p>
            <a:pPr marL="974725" lvl="4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16’ roof ladders</a:t>
            </a:r>
          </a:p>
          <a:p>
            <a:pPr marL="974725" lvl="4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14’ combo ladder</a:t>
            </a:r>
          </a:p>
          <a:p>
            <a:pPr marL="457200" lvl="1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Full-length hose bed (130”L)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SPH100 Water Tank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Sizes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Relocated Generator Only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0"/>
            <a:ext cx="5419477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97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04800" y="1722407"/>
            <a:ext cx="3686174" cy="792193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R1 compartment above exhaust notch (using Harrison MAS 6-10kw):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76809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SPH100 Water Tank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Sizes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Relocated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Generator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 Options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22407"/>
            <a:ext cx="45339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89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37161" y="5105400"/>
            <a:ext cx="4215383" cy="1136904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R2 compartment (using Smart Power HR Series 6-10kw or Harrison MAS 6-10kw):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7275" r="5217" b="7213"/>
          <a:stretch/>
        </p:blipFill>
        <p:spPr bwMode="auto">
          <a:xfrm>
            <a:off x="152401" y="1295401"/>
            <a:ext cx="4684776" cy="33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t="10439" r="9244" b="10335"/>
          <a:stretch/>
        </p:blipFill>
        <p:spPr bwMode="auto">
          <a:xfrm>
            <a:off x="4419600" y="4038600"/>
            <a:ext cx="4572000" cy="270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381000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SPH100 Water Tank Sizes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Relocated Generator Location Options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237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en-US" dirty="0" smtClean="0">
                <a:solidFill>
                  <a:srgbClr val="FF0000"/>
                </a:solidFill>
              </a:rPr>
              <a:t>Purpose: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25"/>
          <p:cNvSpPr txBox="1">
            <a:spLocks/>
          </p:cNvSpPr>
          <p:nvPr/>
        </p:nvSpPr>
        <p:spPr>
          <a:xfrm>
            <a:off x="762000" y="2971800"/>
            <a:ext cx="7086600" cy="1295400"/>
          </a:xfrm>
          <a:prstGeom prst="rect">
            <a:avLst/>
          </a:prstGeom>
        </p:spPr>
        <p:txBody>
          <a:bodyPr vert="horz">
            <a:noAutofit/>
          </a:bodyPr>
          <a:lstStyle>
            <a:extLst/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To provide an overview of various areas of general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knowledge to help aid in the selling of Sutphen apparatus.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228600" y="457200"/>
            <a:ext cx="8229600" cy="1143000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I get even MORE water to fit in this compact configuration?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4294967295"/>
          </p:nvPr>
        </p:nvSpPr>
        <p:spPr>
          <a:xfrm>
            <a:off x="609600" y="2362200"/>
            <a:ext cx="8077200" cy="2057400"/>
          </a:xfrm>
        </p:spPr>
        <p:txBody>
          <a:bodyPr>
            <a:noAutofit/>
          </a:bodyPr>
          <a:lstStyle>
            <a:extLst/>
          </a:lstStyle>
          <a:p>
            <a:pPr marL="457200" indent="-457200" algn="l">
              <a:buClr>
                <a:schemeClr val="accent1"/>
              </a:buClr>
              <a:buFont typeface="+mj-lt"/>
              <a:buAutoNum type="arabicPeriod"/>
            </a:pPr>
            <a:r>
              <a:rPr lang="en-US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Lose some hose bed capacity</a:t>
            </a:r>
          </a:p>
          <a:p>
            <a:pPr marL="687388" lvl="2" indent="-342900"/>
            <a:r>
              <a:rPr lang="en-US" sz="20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add a 24” long x 12” wide overhang on the rear of the water tank)</a:t>
            </a:r>
          </a:p>
          <a:p>
            <a:pPr marL="687388" lvl="2" indent="-342900"/>
            <a:r>
              <a:rPr lang="en-US" sz="2000" b="1" i="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gains</a:t>
            </a:r>
            <a:r>
              <a:rPr lang="en-US" sz="20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 gallons of water</a:t>
            </a:r>
          </a:p>
          <a:p>
            <a:pPr marL="687388" lvl="2" indent="-342900"/>
            <a:r>
              <a:rPr lang="en-US" sz="2000" b="1" i="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looses</a:t>
            </a:r>
            <a:r>
              <a:rPr lang="en-US" sz="20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20” of hose bed length (approx. 130’ of 5” hose)</a:t>
            </a:r>
          </a:p>
          <a:p>
            <a:pPr marL="687388" lvl="2" indent="-342900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overhang the water tank more than 24” past the body flex joint (unsupported wing)</a:t>
            </a:r>
          </a:p>
        </p:txBody>
      </p:sp>
    </p:spTree>
    <p:extLst>
      <p:ext uri="{BB962C8B-B14F-4D97-AF65-F5344CB8AC3E}">
        <p14:creationId xmlns:p14="http://schemas.microsoft.com/office/powerpoint/2010/main" val="113227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228600" y="457200"/>
            <a:ext cx="8686800" cy="1143000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en-US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SPH100 Water Tank </a:t>
            </a:r>
            <a:r>
              <a:rPr lang="en-US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Sizes</a:t>
            </a:r>
            <a:br>
              <a:rPr lang="en-US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</a:t>
            </a:r>
            <a:r>
              <a:rPr lang="en-US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Hose Bed Length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87995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45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599" y="2209800"/>
            <a:ext cx="807720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+mj-lt"/>
              <a:buAutoNum type="arabicPeriod" startAt="2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hose bed capacity and ladders (or relocate)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7388" lvl="2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Various examples:</a:t>
            </a:r>
          </a:p>
          <a:p>
            <a:pPr marL="1031875" lvl="4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440 gallons w/relocated generator, 600’ of 5” hose bed, and  reduced/relocate ladders ((1) 35’ 2-sec, (1) 28’ 2-sec, (1) 14’ roof ladder in body)</a:t>
            </a:r>
          </a:p>
          <a:p>
            <a:pPr marL="1031875" lvl="4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gallons w/relocated generator, 800’ of 5”/500’ of 2.5” hose bed, and reduced/relocated ladders ((1) 28’ 2-sec, (1) 18’ roof in body)</a:t>
            </a:r>
          </a:p>
          <a:p>
            <a:endParaRPr lang="en-US" sz="2000" dirty="0"/>
          </a:p>
        </p:txBody>
      </p:sp>
      <p:sp>
        <p:nvSpPr>
          <p:cNvPr id="4" name="Rectangle 21"/>
          <p:cNvSpPr txBox="1">
            <a:spLocks/>
          </p:cNvSpPr>
          <p:nvPr/>
        </p:nvSpPr>
        <p:spPr>
          <a:xfrm>
            <a:off x="2286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en-US" sz="32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I get even MORE water to fit in this compact configuration?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202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229600" cy="685800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en-US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SPH100 Water Tank – 440 Gallons</a:t>
            </a:r>
            <a:endParaRPr lang="en-US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" y="1828800"/>
            <a:ext cx="3252788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18314"/>
            <a:ext cx="5638800" cy="262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4746862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03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229600" cy="685800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en-US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SPH100 Water Tank </a:t>
            </a:r>
            <a:r>
              <a:rPr lang="en-US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500 Gallons</a:t>
            </a:r>
            <a:endParaRPr lang="en-US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5" y="1905000"/>
            <a:ext cx="3203447" cy="315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748" y="4191000"/>
            <a:ext cx="549428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747" y="1143000"/>
            <a:ext cx="547058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99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know we have recently redesigned our cab fender trim to help reduce corrosion?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203489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Surface Mounted Fender Trim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6" y="1760237"/>
            <a:ext cx="4748784" cy="44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49510"/>
            <a:ext cx="357505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4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MOUNTED CAB FENDER TRIM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16"/>
          <a:stretch/>
        </p:blipFill>
        <p:spPr bwMode="auto">
          <a:xfrm>
            <a:off x="5207084" y="3207085"/>
            <a:ext cx="3524822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5"/>
          <a:stretch/>
        </p:blipFill>
        <p:spPr bwMode="auto">
          <a:xfrm>
            <a:off x="493776" y="1374648"/>
            <a:ext cx="38642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41910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FF0000"/>
                </a:solidFill>
                <a:latin typeface="Arial" charset="0"/>
              </a:rPr>
              <a:t>Corrosion 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</a:rPr>
              <a:t>Resistant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  <a:latin typeface="Arial" charset="0"/>
              </a:rPr>
              <a:t>Fiberglass nut and flange bolts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  <a:latin typeface="Arial" charset="0"/>
              </a:rPr>
              <a:t>UHMW spacer ( UV stable / Moisture resistant )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  <a:latin typeface="Arial" charset="0"/>
              </a:rPr>
              <a:t>Red </a:t>
            </a:r>
            <a:r>
              <a:rPr lang="en-US" altLang="en-US" dirty="0" smtClean="0">
                <a:solidFill>
                  <a:srgbClr val="FF0000"/>
                </a:solidFill>
                <a:latin typeface="Arial" charset="0"/>
              </a:rPr>
              <a:t>Loctite </a:t>
            </a:r>
            <a:endParaRPr lang="en-US" alt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340" y="632460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tuned for an upcoming STB on this.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457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know we have recently changed our interior cab coatings?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203489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MultiSpec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speckle paint (formerly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Zolatone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15" y="1813009"/>
            <a:ext cx="5117370" cy="419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8315" y="6338227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STB-0018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6073491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Gray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607349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5215" y="6345297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also available (not pictured)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304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en-US" sz="32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Cab Coatings</a:t>
            </a:r>
            <a:endParaRPr lang="en-US" sz="320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203489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Scorpion polyurethane blend (formerly Raptor)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15" y="6338227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STB-0018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6073491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Gray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607349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11" y="1969008"/>
            <a:ext cx="5602377" cy="40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3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Do’s &amp; Don’ts</a:t>
            </a:r>
            <a:b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Cab Command Consoles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066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Overhead Command Consoles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b="6580"/>
          <a:stretch/>
        </p:blipFill>
        <p:spPr bwMode="auto">
          <a:xfrm>
            <a:off x="207456" y="2872494"/>
            <a:ext cx="4231452" cy="192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5072" y="1735853"/>
            <a:ext cx="4240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#1 – above driver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Warning/scene light switches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5364" y="1735853"/>
            <a:ext cx="4240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#2 – above driver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Blank as standard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2316" y="5088653"/>
            <a:ext cx="4240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items: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Stereo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advisor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Siren head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024" y="5088653"/>
            <a:ext cx="4240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switch per function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included above driver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8315" y="6338227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STB-0017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72494"/>
            <a:ext cx="4279712" cy="192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89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8" grpId="0"/>
      <p:bldP spid="9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2192" y="76200"/>
            <a:ext cx="9144000" cy="1143000"/>
          </a:xfrm>
        </p:spPr>
        <p:txBody>
          <a:bodyPr>
            <a:noAutofit/>
          </a:bodyPr>
          <a:lstStyle>
            <a:extLst/>
          </a:lstStyle>
          <a:p>
            <a:pPr algn="ctr"/>
            <a:r>
              <a:rPr lang="en-US" sz="3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</a:t>
            </a:r>
            <a:r>
              <a:rPr lang="en-US" sz="34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minimum required</a:t>
            </a:r>
            <a:r>
              <a:rPr lang="en-US" sz="3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documentation to be submitted to obtain an HS #???</a:t>
            </a:r>
            <a:endParaRPr lang="en-US" sz="3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7"/>
          <p:cNvSpPr>
            <a:spLocks noGrp="1"/>
          </p:cNvSpPr>
          <p:nvPr>
            <p:ph type="body" sz="quarter" idx="4294967295"/>
          </p:nvPr>
        </p:nvSpPr>
        <p:spPr>
          <a:xfrm>
            <a:off x="152400" y="1676400"/>
            <a:ext cx="8839200" cy="1828800"/>
          </a:xfrm>
        </p:spPr>
        <p:txBody>
          <a:bodyPr>
            <a:noAutofit/>
          </a:bodyPr>
          <a:lstStyle>
            <a:extLst/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Signed Contract or Purchase Order (PO) made out to Sutphen Corporation</a:t>
            </a:r>
            <a:endParaRPr lang="en-US" sz="32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body" sz="quarter" idx="4294967295"/>
          </p:nvPr>
        </p:nvSpPr>
        <p:spPr>
          <a:xfrm>
            <a:off x="990600" y="3657600"/>
            <a:ext cx="7086600" cy="1676400"/>
          </a:xfrm>
        </p:spPr>
        <p:txBody>
          <a:bodyPr>
            <a:noAutofit/>
          </a:bodyPr>
          <a:lstStyle>
            <a:extLst/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 submitted through configurator/SQS2 (complete with #’s matching the contract or PO)</a:t>
            </a:r>
            <a:endParaRPr lang="en-US" sz="32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13" y="2634477"/>
            <a:ext cx="3925114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Do’s &amp; Don’ts</a:t>
            </a:r>
            <a:b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Cab Command Consoles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066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Overhead Command Consoles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072" y="1735853"/>
            <a:ext cx="4240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#3 – above driver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Defroster/Heater/A-C Controls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2620" y="1735853"/>
            <a:ext cx="45589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#4 – center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Warning indicators &amp; Seat belt monitor</a:t>
            </a: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024" y="5939479"/>
            <a:ext cx="4240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</a:t>
            </a:r>
            <a:r>
              <a:rPr lang="en-US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moved.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74" y="2743199"/>
            <a:ext cx="4089072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0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Do’s &amp; Don’ts</a:t>
            </a:r>
            <a:b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Cab Command Consoles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066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Overhead Command Consoles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072" y="1735853"/>
            <a:ext cx="424059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#5 – above officer</a:t>
            </a:r>
          </a:p>
          <a:p>
            <a:pPr algn="ctr"/>
            <a:r>
              <a:rPr lang="en-US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Blank as standard (limited space)</a:t>
            </a:r>
            <a:endParaRPr lang="en-US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2620" y="1735853"/>
            <a:ext cx="4558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#6 – above officer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Blank as standard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024" y="5486400"/>
            <a:ext cx="4240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items: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speedometer</a:t>
            </a:r>
          </a:p>
          <a:p>
            <a:pPr algn="ctr"/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Firecom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intercom head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7" y="2743199"/>
            <a:ext cx="3714750" cy="26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10" y="3095737"/>
            <a:ext cx="4343400" cy="190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4220" y="5117069"/>
            <a:ext cx="4240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items: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Stereo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Radio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Siren Head</a:t>
            </a:r>
          </a:p>
        </p:txBody>
      </p:sp>
    </p:spTree>
    <p:extLst>
      <p:ext uri="{BB962C8B-B14F-4D97-AF65-F5344CB8AC3E}">
        <p14:creationId xmlns:p14="http://schemas.microsoft.com/office/powerpoint/2010/main" val="424508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9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Do’s &amp; Don’ts</a:t>
            </a:r>
            <a:b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Cab Command Consoles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066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Overhead Command Consoles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3602" y="1726726"/>
            <a:ext cx="4240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#7 – above officer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Blank as standard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024" y="5029200"/>
            <a:ext cx="4240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limited depth behind this panel due to coolant lines and wiring.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2620"/>
          <a:stretch/>
        </p:blipFill>
        <p:spPr bwMode="auto">
          <a:xfrm>
            <a:off x="301324" y="2895600"/>
            <a:ext cx="402809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01809" y="5029200"/>
            <a:ext cx="4240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items: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 switches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Stereo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Certain mobile radios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Siren head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b="6580"/>
          <a:stretch/>
        </p:blipFill>
        <p:spPr bwMode="auto">
          <a:xfrm>
            <a:off x="4614258" y="2895600"/>
            <a:ext cx="4231452" cy="192724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Do’s &amp; Don’ts</a:t>
            </a:r>
            <a:b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Cab Command Consoles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066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Overhead Command Consoles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3602" y="1726726"/>
            <a:ext cx="4240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#7 – Secondary Switches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2895600"/>
            <a:ext cx="4538058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Options for secondary switches:</a:t>
            </a:r>
          </a:p>
          <a:p>
            <a:pPr marL="685800" lvl="1" indent="-228600">
              <a:buFontTx/>
              <a:buAutoNum type="alphaUcPeriod"/>
            </a:pPr>
            <a:r>
              <a:rPr lang="en-US" sz="1400" b="1" dirty="0"/>
              <a:t>Standard secondary switch </a:t>
            </a:r>
            <a:r>
              <a:rPr lang="en-US" sz="1400" dirty="0"/>
              <a:t>– This will require the item/function to be turned on or off from the same location. I.E. – if the driver turns on the brow light, the driver has to turn it off. The officer cannot turn it off from his side with this type of switch. 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b="1" dirty="0">
              <a:solidFill>
                <a:srgbClr val="FF0000"/>
              </a:solidFill>
            </a:endParaRPr>
          </a:p>
          <a:p>
            <a:pPr marL="685800" lvl="1" indent="-228600">
              <a:buFontTx/>
              <a:buAutoNum type="alphaUcPeriod"/>
            </a:pPr>
            <a:r>
              <a:rPr lang="en-US" sz="1400" b="1" dirty="0"/>
              <a:t>3-way secondary switch </a:t>
            </a:r>
            <a:r>
              <a:rPr lang="en-US" sz="1400" dirty="0"/>
              <a:t>– This will allow the item/function to be turned on or off from either location using a momentary switch and relay. I.E. – If the driver turns it on, the officer can turn it off, and vice versa.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b="6580"/>
          <a:stretch/>
        </p:blipFill>
        <p:spPr bwMode="auto">
          <a:xfrm>
            <a:off x="4614258" y="2895600"/>
            <a:ext cx="4231452" cy="192724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4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Do’s &amp; Don’ts</a:t>
            </a:r>
            <a:b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Cab Command Consoles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066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Command Consoles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072" y="1735853"/>
            <a:ext cx="4272982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#1 (hard-wired) – near driver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Transmission shifter, pump shift, main truck function switches</a:t>
            </a: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1"/>
          <a:stretch/>
        </p:blipFill>
        <p:spPr bwMode="auto">
          <a:xfrm>
            <a:off x="228600" y="3048000"/>
            <a:ext cx="4239454" cy="35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047999"/>
            <a:ext cx="4390937" cy="35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30976" y="1735853"/>
            <a:ext cx="42729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#1 (multiplex) – near driver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Multiplex display, other truck function switches customer elects to not be controlled by the display</a:t>
            </a: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75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Do’s &amp; Don’ts</a:t>
            </a:r>
            <a:b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Cab Command Consoles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066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Command Consoles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072" y="1735853"/>
            <a:ext cx="4272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#2 (hard-wired) – center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Parking brake knob, 12v power points</a:t>
            </a: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0976" y="1735853"/>
            <a:ext cx="4272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#2 (multiplex) – center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Transmission shifter, pump shift, parking brake knob, 12v power points</a:t>
            </a: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2" y="2943760"/>
            <a:ext cx="4181082" cy="251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18" y="2955053"/>
            <a:ext cx="4474201" cy="24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5315" y="5534561"/>
            <a:ext cx="4240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items: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Siren head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advisor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radio</a:t>
            </a:r>
          </a:p>
        </p:txBody>
      </p:sp>
    </p:spTree>
    <p:extLst>
      <p:ext uri="{BB962C8B-B14F-4D97-AF65-F5344CB8AC3E}">
        <p14:creationId xmlns:p14="http://schemas.microsoft.com/office/powerpoint/2010/main" val="143956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Do’s &amp; Don’ts</a:t>
            </a:r>
            <a:b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Cab Command Consoles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066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Command Consoles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072" y="1735853"/>
            <a:ext cx="4272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#3 (hard-wired) – near officer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– blank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– ME switch, Q2B siren brake</a:t>
            </a: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0976" y="1735853"/>
            <a:ext cx="42729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#2 (multiplex) – near officer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Multiplex display, other truck function switches customer elects to not be controlled by the display</a:t>
            </a: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726" y="5830032"/>
            <a:ext cx="4240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items: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Certain siren heads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advisor</a:t>
            </a:r>
          </a:p>
          <a:p>
            <a:pPr algn="ctr"/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Golight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controller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79" y="3059292"/>
            <a:ext cx="4233439" cy="353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5" y="2819400"/>
            <a:ext cx="3680517" cy="301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1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Do’s &amp; Don’ts</a:t>
            </a:r>
            <a:b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Cab Command Consoles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0668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future we will NOT be providing laser cut holes in the overhead and lower command console panels for radios and other customer or dealer supplied/installed components (unles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requested and costed appropriately).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340" y="632460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tuned for an upcoming STB on this.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3200399"/>
            <a:ext cx="6248400" cy="274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58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6705600"/>
          </a:xfrm>
        </p:spPr>
        <p:txBody>
          <a:bodyPr anchor="ctr">
            <a:normAutofit/>
          </a:bodyPr>
          <a:lstStyle>
            <a:extLst/>
          </a:lstStyle>
          <a:p>
            <a:pPr algn="ctr"/>
            <a:r>
              <a:rPr lang="en-US" sz="48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Questions?</a:t>
            </a:r>
            <a:endParaRPr lang="en-US" sz="48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90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2192" y="76200"/>
            <a:ext cx="9144000" cy="1143000"/>
          </a:xfrm>
        </p:spPr>
        <p:txBody>
          <a:bodyPr>
            <a:noAutofit/>
          </a:bodyPr>
          <a:lstStyle>
            <a:extLst/>
          </a:lstStyle>
          <a:p>
            <a:pPr algn="ctr"/>
            <a:r>
              <a:rPr lang="en-US" sz="3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documents are </a:t>
            </a:r>
            <a:r>
              <a:rPr lang="en-US" sz="3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3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acceptable??</a:t>
            </a:r>
            <a:endParaRPr lang="en-US" sz="3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7"/>
          <p:cNvSpPr>
            <a:spLocks noGrp="1"/>
          </p:cNvSpPr>
          <p:nvPr>
            <p:ph type="body" sz="quarter" idx="4294967295"/>
          </p:nvPr>
        </p:nvSpPr>
        <p:spPr>
          <a:xfrm>
            <a:off x="2019300" y="1676400"/>
            <a:ext cx="5105400" cy="685800"/>
          </a:xfrm>
        </p:spPr>
        <p:txBody>
          <a:bodyPr>
            <a:noAutofit/>
          </a:bodyPr>
          <a:lstStyle>
            <a:extLst/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Leasing Agreement</a:t>
            </a:r>
            <a:endParaRPr lang="en-US" sz="32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body" sz="quarter" idx="4294967295"/>
          </p:nvPr>
        </p:nvSpPr>
        <p:spPr>
          <a:xfrm>
            <a:off x="1524000" y="2819400"/>
            <a:ext cx="6096000" cy="1676400"/>
          </a:xfrm>
        </p:spPr>
        <p:txBody>
          <a:bodyPr>
            <a:noAutofit/>
          </a:bodyPr>
          <a:lstStyle>
            <a:extLst/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Notice of Award (even if it has a PO # on it)</a:t>
            </a:r>
            <a:endParaRPr lang="en-US" sz="32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7"/>
          <p:cNvSpPr txBox="1">
            <a:spLocks/>
          </p:cNvSpPr>
          <p:nvPr/>
        </p:nvSpPr>
        <p:spPr>
          <a:xfrm>
            <a:off x="1524000" y="4419600"/>
            <a:ext cx="60960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# (must have the complete Purchase Order)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8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8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2192" y="76200"/>
            <a:ext cx="9144000" cy="1143000"/>
          </a:xfrm>
        </p:spPr>
        <p:txBody>
          <a:bodyPr>
            <a:noAutofit/>
          </a:bodyPr>
          <a:lstStyle>
            <a:extLst/>
          </a:lstStyle>
          <a:p>
            <a:pPr algn="ctr"/>
            <a:r>
              <a:rPr lang="en-US" sz="3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required to be submitted with an order to obtain the Perfect Score Award??</a:t>
            </a:r>
            <a:endParaRPr lang="en-US" sz="3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7"/>
          <p:cNvSpPr>
            <a:spLocks noGrp="1"/>
          </p:cNvSpPr>
          <p:nvPr>
            <p:ph type="body" sz="quarter" idx="4294967295"/>
          </p:nvPr>
        </p:nvSpPr>
        <p:spPr>
          <a:xfrm>
            <a:off x="120396" y="1295400"/>
            <a:ext cx="8973312" cy="457200"/>
          </a:xfrm>
        </p:spPr>
        <p:txBody>
          <a:bodyPr>
            <a:noAutofit/>
          </a:bodyPr>
          <a:lstStyle>
            <a:extLst/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Signed Contract or PO (made out to Sutphen)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body" sz="quarter" idx="4294967295"/>
          </p:nvPr>
        </p:nvSpPr>
        <p:spPr>
          <a:xfrm>
            <a:off x="152400" y="1943100"/>
            <a:ext cx="8915400" cy="876300"/>
          </a:xfrm>
        </p:spPr>
        <p:txBody>
          <a:bodyPr>
            <a:noAutofit/>
          </a:bodyPr>
          <a:lstStyle>
            <a:extLst/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 submitted through configurator/SQS2</a:t>
            </a:r>
            <a:r>
              <a:rPr lang="en-US" sz="28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(complete with #’s matching the contract or PO)</a:t>
            </a:r>
            <a:endParaRPr lang="en-US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7"/>
          <p:cNvSpPr txBox="1">
            <a:spLocks/>
          </p:cNvSpPr>
          <p:nvPr/>
        </p:nvSpPr>
        <p:spPr>
          <a:xfrm>
            <a:off x="111252" y="28956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Concession Form (if applicable)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7"/>
          <p:cNvSpPr txBox="1">
            <a:spLocks/>
          </p:cNvSpPr>
          <p:nvPr/>
        </p:nvSpPr>
        <p:spPr>
          <a:xfrm>
            <a:off x="111252" y="34290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 Payment Discount Calculations (if applicable)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7"/>
          <p:cNvSpPr txBox="1">
            <a:spLocks/>
          </p:cNvSpPr>
          <p:nvPr/>
        </p:nvSpPr>
        <p:spPr>
          <a:xfrm>
            <a:off x="152400" y="40386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Sutphen Proposal w/cover page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7"/>
          <p:cNvSpPr txBox="1">
            <a:spLocks/>
          </p:cNvSpPr>
          <p:nvPr/>
        </p:nvSpPr>
        <p:spPr>
          <a:xfrm>
            <a:off x="152400" y="4648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Customer’s Specification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7"/>
          <p:cNvSpPr txBox="1">
            <a:spLocks/>
          </p:cNvSpPr>
          <p:nvPr/>
        </p:nvSpPr>
        <p:spPr>
          <a:xfrm>
            <a:off x="114300" y="51816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Paint Codes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7"/>
          <p:cNvSpPr txBox="1">
            <a:spLocks/>
          </p:cNvSpPr>
          <p:nvPr/>
        </p:nvSpPr>
        <p:spPr>
          <a:xfrm>
            <a:off x="111252" y="60960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CONSISTENCY!!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07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8" grpId="0" build="p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12192" y="76200"/>
            <a:ext cx="9144000" cy="1143000"/>
          </a:xfrm>
        </p:spPr>
        <p:txBody>
          <a:bodyPr>
            <a:noAutofit/>
          </a:bodyPr>
          <a:lstStyle>
            <a:extLst/>
          </a:lstStyle>
          <a:p>
            <a:pPr algn="ctr"/>
            <a:r>
              <a:rPr lang="en-US" sz="3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required to be completed/submitted when selling a Stock or Demo unit?</a:t>
            </a:r>
            <a:endParaRPr lang="en-US" sz="3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7"/>
          <p:cNvSpPr>
            <a:spLocks noGrp="1"/>
          </p:cNvSpPr>
          <p:nvPr>
            <p:ph type="body" sz="quarter" idx="4294967295"/>
          </p:nvPr>
        </p:nvSpPr>
        <p:spPr>
          <a:xfrm>
            <a:off x="82296" y="1905000"/>
            <a:ext cx="8991600" cy="685800"/>
          </a:xfrm>
        </p:spPr>
        <p:txBody>
          <a:bodyPr>
            <a:noAutofit/>
          </a:bodyPr>
          <a:lstStyle>
            <a:extLst/>
          </a:lstStyle>
          <a:p>
            <a:pPr marL="342900" indent="-342900" algn="ctr">
              <a:buFont typeface="Arial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letter of intent will ensure your customer that we will hold the truck for them (14 days max)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body" sz="quarter" idx="4294967295"/>
          </p:nvPr>
        </p:nvSpPr>
        <p:spPr>
          <a:xfrm>
            <a:off x="170688" y="3581400"/>
            <a:ext cx="8915400" cy="609600"/>
          </a:xfrm>
        </p:spPr>
        <p:txBody>
          <a:bodyPr>
            <a:noAutofit/>
          </a:bodyPr>
          <a:lstStyle>
            <a:extLst/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Signed Contract or PO</a:t>
            </a:r>
            <a:endParaRPr lang="en-US" sz="32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7"/>
          <p:cNvSpPr txBox="1">
            <a:spLocks/>
          </p:cNvSpPr>
          <p:nvPr/>
        </p:nvSpPr>
        <p:spPr>
          <a:xfrm>
            <a:off x="36576" y="41910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Demonstrator Apparatus Sale Follow-Up Form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7"/>
          <p:cNvSpPr txBox="1">
            <a:spLocks/>
          </p:cNvSpPr>
          <p:nvPr/>
        </p:nvSpPr>
        <p:spPr>
          <a:xfrm>
            <a:off x="97536" y="53340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Signed Change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 covering any additions or changes to the Stock/Demo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(work with SAE for pricing)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7"/>
          <p:cNvSpPr txBox="1">
            <a:spLocks/>
          </p:cNvSpPr>
          <p:nvPr/>
        </p:nvSpPr>
        <p:spPr>
          <a:xfrm>
            <a:off x="1905000" y="1371600"/>
            <a:ext cx="51054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 your SAE ASAP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489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8" grpId="0" build="p"/>
      <p:bldP spid="6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Grp="1"/>
          </p:cNvSpPr>
          <p:nvPr>
            <p:ph type="title" idx="4294967295"/>
          </p:nvPr>
        </p:nvSpPr>
        <p:spPr>
          <a:xfrm>
            <a:off x="90340" y="76200"/>
            <a:ext cx="8977460" cy="12954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know both Hale and Waterous have side mount </a:t>
            </a:r>
            <a:r>
              <a:rPr lang="en-US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speedlay</a:t>
            </a: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module configurations for program pumpers?</a:t>
            </a:r>
            <a:endParaRPr lang="en-US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0530" y="1267968"/>
            <a:ext cx="2659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Hale –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Qmax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-XS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66" y="1905000"/>
            <a:ext cx="2468880" cy="397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2438400" cy="402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64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0340" y="5970657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STB-0002, STB-0003 &amp; STB-0005 – All pricing referenced in the STB’s has been incorporated into the configurator/SQS2.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993" y="1219200"/>
            <a:ext cx="2638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Waterous – S101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5" b="2492"/>
          <a:stretch/>
        </p:blipFill>
        <p:spPr bwMode="auto">
          <a:xfrm>
            <a:off x="2009644" y="1850279"/>
            <a:ext cx="2311954" cy="40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2" b="1878"/>
          <a:stretch/>
        </p:blipFill>
        <p:spPr bwMode="auto">
          <a:xfrm>
            <a:off x="4827345" y="1824931"/>
            <a:ext cx="2232507" cy="405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990600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MOUNT SPEEDLAY CONFIGURATIONS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359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2133600"/>
            <a:ext cx="868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Hale program modules come with pump packing. There is no option for a mechanical seal.</a:t>
            </a:r>
          </a:p>
          <a:p>
            <a:pPr algn="ctr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Waterous program modules come with a mechanical seal with packing as the option (no charge/no credit).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1"/>
          <p:cNvSpPr>
            <a:spLocks noGrp="1"/>
          </p:cNvSpPr>
          <p:nvPr>
            <p:ph type="title" idx="4294967295"/>
          </p:nvPr>
        </p:nvSpPr>
        <p:spPr>
          <a:xfrm>
            <a:off x="167638" y="76200"/>
            <a:ext cx="8838101" cy="1219200"/>
          </a:xfrm>
        </p:spPr>
        <p:txBody>
          <a:bodyPr>
            <a:noAutofit/>
          </a:bodyPr>
          <a:lstStyle>
            <a:extLst/>
          </a:lstStyle>
          <a:p>
            <a:pPr algn="ctr"/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know?</a:t>
            </a:r>
            <a:b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Modules</a:t>
            </a:r>
            <a:endParaRPr lang="en-US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437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Quiz Show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</a:schemeClr>
            </a:gs>
            <a:gs pos="100000">
              <a:schemeClr val="phClr">
                <a:shade val="80000"/>
                <a:satMod val="150000"/>
              </a:schemeClr>
            </a:gs>
          </a:gsLst>
          <a:path path="circle">
            <a:fillToRect l="50000" t="50000"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7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ylar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55000" dist="50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55000" dist="50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QuizShow</Template>
  <TotalTime>0</TotalTime>
  <Words>1424</Words>
  <Application>Microsoft Office PowerPoint</Application>
  <PresentationFormat>On-screen Show (4:3)</PresentationFormat>
  <Paragraphs>220</Paragraphs>
  <Slides>38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Quiz Show</vt:lpstr>
      <vt:lpstr>Mylar</vt:lpstr>
      <vt:lpstr>IN CASE YOU STILL                DON’T KNOW…</vt:lpstr>
      <vt:lpstr>Purpose:</vt:lpstr>
      <vt:lpstr>What is the minimum required documentation to be submitted to obtain an HS #???</vt:lpstr>
      <vt:lpstr>What documents are NOT acceptable??</vt:lpstr>
      <vt:lpstr>What is required to be submitted with an order to obtain the Perfect Score Award??</vt:lpstr>
      <vt:lpstr>What is required to be completed/submitted when selling a Stock or Demo unit?</vt:lpstr>
      <vt:lpstr>Did you know both Hale and Waterous have side mount speedlay module configurations for program pumpers?</vt:lpstr>
      <vt:lpstr>SIDE MOUNT SPEEDLAY CONFIGURATIONS</vt:lpstr>
      <vt:lpstr>Did you know? Program Modules</vt:lpstr>
      <vt:lpstr>Did you know? Behind the panel MIVs</vt:lpstr>
      <vt:lpstr>Did you know we now have an option for tip controls on the SL aerials?</vt:lpstr>
      <vt:lpstr>Tip Controls – SL Aerials</vt:lpstr>
      <vt:lpstr>Did you know we also have an option for a wireless (or tethered) controller on the SL aerials?</vt:lpstr>
      <vt:lpstr>Why is it so difficult to put more than 300 gallons of water on the SPH100 aerial platform??</vt:lpstr>
      <vt:lpstr>How can I get more water to fit in this compact configuration?</vt:lpstr>
      <vt:lpstr>SPH100 Water Tank Sizes Standard Configuration</vt:lpstr>
      <vt:lpstr>SPH100 Water Tank Sizes Relocated Generator Only</vt:lpstr>
      <vt:lpstr>SPH100 Water Tank Sizes Relocated Generator Location Options</vt:lpstr>
      <vt:lpstr>PowerPoint Presentation</vt:lpstr>
      <vt:lpstr>How can I get even MORE water to fit in this compact configuration?</vt:lpstr>
      <vt:lpstr>SPH100 Water Tank Sizes Reduce Hose Bed Length</vt:lpstr>
      <vt:lpstr>PowerPoint Presentation</vt:lpstr>
      <vt:lpstr>SPH100 Water Tank – 440 Gallons</vt:lpstr>
      <vt:lpstr>SPH100 Water Tank – 500 Gallons</vt:lpstr>
      <vt:lpstr>Did you know we have recently redesigned our cab fender trim to help reduce corrosion?</vt:lpstr>
      <vt:lpstr>SURFACE MOUNTED CAB FENDER TRIM</vt:lpstr>
      <vt:lpstr>Did you know we have recently changed our interior cab coatings?</vt:lpstr>
      <vt:lpstr>Interior Cab Coatings</vt:lpstr>
      <vt:lpstr>Do’s &amp; Don’ts Interior Cab Command Consoles</vt:lpstr>
      <vt:lpstr>Do’s &amp; Don’ts Interior Cab Command Consoles</vt:lpstr>
      <vt:lpstr>Do’s &amp; Don’ts Interior Cab Command Consoles</vt:lpstr>
      <vt:lpstr>Do’s &amp; Don’ts Interior Cab Command Consoles</vt:lpstr>
      <vt:lpstr>Do’s &amp; Don’ts Interior Cab Command Consoles</vt:lpstr>
      <vt:lpstr>Do’s &amp; Don’ts Interior Cab Command Consoles</vt:lpstr>
      <vt:lpstr>Do’s &amp; Don’ts Interior Cab Command Consoles</vt:lpstr>
      <vt:lpstr>Do’s &amp; Don’ts Interior Cab Command Consoles</vt:lpstr>
      <vt:lpstr>Do’s &amp; Don’ts Interior Cab Command Consoles</vt:lpstr>
      <vt:lpstr>Any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2013-09-26T15:18:45Z</dcterms:created>
  <dcterms:modified xsi:type="dcterms:W3CDTF">2014-10-07T17:50:22Z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