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  <p:sldMasterId id="2147483765" r:id="rId2"/>
  </p:sldMasterIdLst>
  <p:notesMasterIdLst>
    <p:notesMasterId r:id="rId27"/>
  </p:notesMasterIdLst>
  <p:sldIdLst>
    <p:sldId id="256" r:id="rId3"/>
    <p:sldId id="262" r:id="rId4"/>
    <p:sldId id="258" r:id="rId5"/>
    <p:sldId id="271" r:id="rId6"/>
    <p:sldId id="284" r:id="rId7"/>
    <p:sldId id="264" r:id="rId8"/>
    <p:sldId id="279" r:id="rId9"/>
    <p:sldId id="265" r:id="rId10"/>
    <p:sldId id="273" r:id="rId11"/>
    <p:sldId id="275" r:id="rId12"/>
    <p:sldId id="283" r:id="rId13"/>
    <p:sldId id="282" r:id="rId14"/>
    <p:sldId id="261" r:id="rId15"/>
    <p:sldId id="274" r:id="rId16"/>
    <p:sldId id="267" r:id="rId17"/>
    <p:sldId id="281" r:id="rId18"/>
    <p:sldId id="276" r:id="rId19"/>
    <p:sldId id="272" r:id="rId20"/>
    <p:sldId id="286" r:id="rId21"/>
    <p:sldId id="266" r:id="rId22"/>
    <p:sldId id="263" r:id="rId23"/>
    <p:sldId id="278" r:id="rId24"/>
    <p:sldId id="280" r:id="rId25"/>
    <p:sldId id="268" r:id="rId26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0E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4068" autoAdjust="0"/>
  </p:normalViewPr>
  <p:slideViewPr>
    <p:cSldViewPr>
      <p:cViewPr varScale="1">
        <p:scale>
          <a:sx n="80" d="100"/>
          <a:sy n="80" d="100"/>
        </p:scale>
        <p:origin x="686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5226"/>
    </p:cViewPr>
  </p:outlin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F064419B-5EE6-467F-9BC3-659536C4C3E2}" type="datetimeFigureOut">
              <a:rPr lang="en-US" smtClean="0"/>
              <a:pPr/>
              <a:t>4/23/2018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C3A0CBED-A422-4BCA-8EDF-DBD8CA3148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689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5288" y="692150"/>
            <a:ext cx="6159500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0CBED-A422-4BCA-8EDF-DBD8CA3148F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632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0CBED-A422-4BCA-8EDF-DBD8CA3148F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113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5288" y="692150"/>
            <a:ext cx="6159500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0CBED-A422-4BCA-8EDF-DBD8CA3148F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586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0CBED-A422-4BCA-8EDF-DBD8CA3148F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573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09600" y="6416678"/>
            <a:ext cx="2844800" cy="365125"/>
          </a:xfrm>
          <a:prstGeom prst="rect">
            <a:avLst/>
          </a:prstGeom>
        </p:spPr>
        <p:txBody>
          <a:bodyPr/>
          <a:lstStyle/>
          <a:p>
            <a:fld id="{1181AAD0-C303-46FA-9E88-4EAA0D59CAA0}" type="datetime1">
              <a:rPr lang="en-US" smtClean="0"/>
              <a:t>4/23/2018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4165600" y="6172201"/>
            <a:ext cx="3860800" cy="609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566400" y="6416678"/>
            <a:ext cx="1016000" cy="365125"/>
          </a:xfrm>
          <a:prstGeom prst="rect">
            <a:avLst/>
          </a:prstGeom>
        </p:spPr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16678"/>
            <a:ext cx="2844800" cy="365125"/>
          </a:xfrm>
          <a:prstGeom prst="rect">
            <a:avLst/>
          </a:prstGeom>
        </p:spPr>
        <p:txBody>
          <a:bodyPr/>
          <a:lstStyle/>
          <a:p>
            <a:fld id="{37C1AED2-7119-467E-977E-2791A99BCECF}" type="datetime1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172201"/>
            <a:ext cx="3860800" cy="609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416678"/>
            <a:ext cx="1016000" cy="365125"/>
          </a:xfrm>
          <a:prstGeom prst="rect">
            <a:avLst/>
          </a:prstGeom>
        </p:spPr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16678"/>
            <a:ext cx="2844800" cy="365125"/>
          </a:xfrm>
          <a:prstGeom prst="rect">
            <a:avLst/>
          </a:prstGeom>
        </p:spPr>
        <p:txBody>
          <a:bodyPr/>
          <a:lstStyle/>
          <a:p>
            <a:fld id="{78C57F9E-F502-4E01-9987-98371DF243B6}" type="datetime1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172201"/>
            <a:ext cx="3860800" cy="609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416678"/>
            <a:ext cx="1016000" cy="365125"/>
          </a:xfrm>
          <a:prstGeom prst="rect">
            <a:avLst/>
          </a:prstGeom>
        </p:spPr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78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1AAD0-C303-46FA-9E88-4EAA0D59CAA0}" type="datetime1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7017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4/23/2018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76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76E43-C091-4D9E-A5F6-91A83A4339B2}" type="datetime1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93116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AFC14-B964-45F4-9E7D-C5B5C1067436}" type="datetime1">
              <a:rPr lang="en-US" smtClean="0"/>
              <a:t>4/23/2018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29970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B655-8A31-418E-955C-BDD5C3F03436}" type="datetime1">
              <a:rPr lang="en-US" smtClean="0"/>
              <a:t>4/23/2018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516404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E371E-39A9-4D39-9725-2B6970757A47}" type="datetime1">
              <a:rPr lang="en-US" smtClean="0"/>
              <a:t>4/23/2018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559197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D503A-1202-493B-8A81-AABC98BA1E0A}" type="datetime1">
              <a:rPr lang="en-US" smtClean="0"/>
              <a:t>4/23/2018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98129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52D44-E279-40A1-A05A-4D8612D01232}" type="datetime1">
              <a:rPr lang="en-US" smtClean="0"/>
              <a:t>4/23/2018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pic>
        <p:nvPicPr>
          <p:cNvPr id="10" name="Picture 9" descr="SutphenShield2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0000"/>
          </a:blip>
          <a:stretch>
            <a:fillRect/>
          </a:stretch>
        </p:blipFill>
        <p:spPr>
          <a:xfrm>
            <a:off x="7010400" y="6019800"/>
            <a:ext cx="73152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92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BFD37-EACB-4028-B4D4-0AF84F10EF99}" type="datetime1">
              <a:rPr lang="en-US" smtClean="0"/>
              <a:t>4/23/2018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183599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4/23/2018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974589"/>
      </p:ext>
    </p:extLst>
  </p:cSld>
  <p:clrMapOvr>
    <a:masterClrMapping/>
  </p:clrMapOvr>
  <p:hf sldNum="0"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4/23/2018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26328792"/>
      </p:ext>
    </p:extLst>
  </p:cSld>
  <p:clrMapOvr>
    <a:masterClrMapping/>
  </p:clrMapOvr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4/23/2018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927885"/>
      </p:ext>
    </p:extLst>
  </p:cSld>
  <p:clrMapOvr>
    <a:masterClrMapping/>
  </p:clrMapOvr>
  <p:hf sldNum="0"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4/23/2018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8153833"/>
      </p:ext>
    </p:extLst>
  </p:cSld>
  <p:clrMapOvr>
    <a:masterClrMapping/>
  </p:clrMapOvr>
  <p:hf sldNum="0"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4/23/2018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844931"/>
      </p:ext>
    </p:extLst>
  </p:cSld>
  <p:clrMapOvr>
    <a:masterClrMapping/>
  </p:clrMapOvr>
  <p:hf sldNum="0"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1AED2-7119-467E-977E-2791A99BCECF}" type="datetime1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86964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7F9E-F502-4E01-9987-98371DF243B6}" type="datetime1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301258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92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16678"/>
            <a:ext cx="2844800" cy="365125"/>
          </a:xfrm>
          <a:prstGeom prst="rect">
            <a:avLst/>
          </a:prstGeom>
        </p:spPr>
        <p:txBody>
          <a:bodyPr/>
          <a:lstStyle/>
          <a:p>
            <a:fld id="{13976E43-C091-4D9E-A5F6-91A83A4339B2}" type="datetime1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172201"/>
            <a:ext cx="3860800" cy="609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416678"/>
            <a:ext cx="1016000" cy="365125"/>
          </a:xfrm>
          <a:prstGeom prst="rect">
            <a:avLst/>
          </a:prstGeom>
        </p:spPr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416678"/>
            <a:ext cx="2844800" cy="365125"/>
          </a:xfrm>
          <a:prstGeom prst="rect">
            <a:avLst/>
          </a:prstGeom>
        </p:spPr>
        <p:txBody>
          <a:bodyPr/>
          <a:lstStyle/>
          <a:p>
            <a:fld id="{299AFC14-B964-45F4-9E7D-C5B5C1067436}" type="datetime1">
              <a:rPr lang="en-US" smtClean="0"/>
              <a:t>4/23/2018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172201"/>
            <a:ext cx="3860800" cy="609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66400" y="6416678"/>
            <a:ext cx="1016000" cy="365125"/>
          </a:xfrm>
          <a:prstGeom prst="rect">
            <a:avLst/>
          </a:prstGeom>
        </p:spPr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03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362203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416678"/>
            <a:ext cx="2844800" cy="365125"/>
          </a:xfrm>
          <a:prstGeom prst="rect">
            <a:avLst/>
          </a:prstGeom>
        </p:spPr>
        <p:txBody>
          <a:bodyPr/>
          <a:lstStyle/>
          <a:p>
            <a:fld id="{8774B655-8A31-418E-955C-BDD5C3F03436}" type="datetime1">
              <a:rPr lang="en-US" smtClean="0"/>
              <a:t>4/23/2018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172201"/>
            <a:ext cx="3860800" cy="609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566400" y="6416678"/>
            <a:ext cx="1016000" cy="365125"/>
          </a:xfrm>
          <a:prstGeom prst="rect">
            <a:avLst/>
          </a:prstGeom>
        </p:spPr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416678"/>
            <a:ext cx="2844800" cy="365125"/>
          </a:xfrm>
          <a:prstGeom prst="rect">
            <a:avLst/>
          </a:prstGeom>
        </p:spPr>
        <p:txBody>
          <a:bodyPr/>
          <a:lstStyle/>
          <a:p>
            <a:fld id="{B67E371E-39A9-4D39-9725-2B6970757A47}" type="datetime1">
              <a:rPr lang="en-US" smtClean="0"/>
              <a:t>4/23/2018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172201"/>
            <a:ext cx="3860800" cy="609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566400" y="6416678"/>
            <a:ext cx="1016000" cy="365125"/>
          </a:xfrm>
          <a:prstGeom prst="rect">
            <a:avLst/>
          </a:prstGeom>
        </p:spPr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416678"/>
            <a:ext cx="2844800" cy="365125"/>
          </a:xfrm>
          <a:prstGeom prst="rect">
            <a:avLst/>
          </a:prstGeom>
        </p:spPr>
        <p:txBody>
          <a:bodyPr/>
          <a:lstStyle/>
          <a:p>
            <a:fld id="{CC5D503A-1202-493B-8A81-AABC98BA1E0A}" type="datetime1">
              <a:rPr lang="en-US" smtClean="0"/>
              <a:t>4/23/2018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172201"/>
            <a:ext cx="3860800" cy="609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66400" y="6416678"/>
            <a:ext cx="1016000" cy="365125"/>
          </a:xfrm>
          <a:prstGeom prst="rect">
            <a:avLst/>
          </a:prstGeom>
        </p:spPr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2" y="1524003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416678"/>
            <a:ext cx="2844800" cy="365125"/>
          </a:xfrm>
          <a:prstGeom prst="rect">
            <a:avLst/>
          </a:prstGeom>
        </p:spPr>
        <p:txBody>
          <a:bodyPr/>
          <a:lstStyle/>
          <a:p>
            <a:fld id="{97952D44-E279-40A1-A05A-4D8612D01232}" type="datetime1">
              <a:rPr lang="en-US" smtClean="0"/>
              <a:t>4/23/2018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172201"/>
            <a:ext cx="3860800" cy="609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66400" y="6416678"/>
            <a:ext cx="1016000" cy="365125"/>
          </a:xfrm>
          <a:prstGeom prst="rect">
            <a:avLst/>
          </a:prstGeom>
        </p:spPr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pic>
        <p:nvPicPr>
          <p:cNvPr id="8" name="Picture 7" descr="SutphenShield2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0000"/>
          </a:blip>
          <a:stretch>
            <a:fillRect/>
          </a:stretch>
        </p:blipFill>
        <p:spPr>
          <a:xfrm>
            <a:off x="7010400" y="6019800"/>
            <a:ext cx="731520" cy="685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416678"/>
            <a:ext cx="2844800" cy="365125"/>
          </a:xfrm>
          <a:prstGeom prst="rect">
            <a:avLst/>
          </a:prstGeom>
        </p:spPr>
        <p:txBody>
          <a:bodyPr/>
          <a:lstStyle/>
          <a:p>
            <a:fld id="{872BFD37-EACB-4028-B4D4-0AF84F10EF99}" type="datetime1">
              <a:rPr lang="en-US" smtClean="0"/>
              <a:t>4/23/2018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172201"/>
            <a:ext cx="3860800" cy="609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66400" y="6416678"/>
            <a:ext cx="1016000" cy="365125"/>
          </a:xfrm>
          <a:prstGeom prst="rect">
            <a:avLst/>
          </a:prstGeom>
        </p:spPr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6172201"/>
            <a:ext cx="2728996" cy="548640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hf sldNum="0"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6172201"/>
            <a:ext cx="2728996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92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.pn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2.jpe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285999" y="2133600"/>
            <a:ext cx="7543800" cy="609600"/>
          </a:xfrm>
        </p:spPr>
        <p:txBody>
          <a:bodyPr>
            <a:normAutofit/>
          </a:bodyPr>
          <a:lstStyle/>
          <a:p>
            <a:pPr marL="13716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Owned and Operated Since 1890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4"/>
          <a:stretch/>
        </p:blipFill>
        <p:spPr>
          <a:xfrm>
            <a:off x="3800852" y="685800"/>
            <a:ext cx="4514094" cy="12557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352803"/>
            <a:ext cx="1219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BE0E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PRODUCT</a:t>
            </a:r>
          </a:p>
          <a:p>
            <a:pPr algn="ctr"/>
            <a:r>
              <a:rPr lang="en-US" sz="7200" b="1" dirty="0" smtClean="0">
                <a:solidFill>
                  <a:srgbClr val="BE0E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HIGHLIGHTS</a:t>
            </a:r>
            <a:endParaRPr lang="en-US" sz="7200" b="1" dirty="0">
              <a:solidFill>
                <a:srgbClr val="BE0E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/>
          <p:cNvSpPr txBox="1">
            <a:spLocks/>
          </p:cNvSpPr>
          <p:nvPr/>
        </p:nvSpPr>
        <p:spPr>
          <a:xfrm>
            <a:off x="990600" y="1066800"/>
            <a:ext cx="1013460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Arial" pitchFamily="34" charset="0"/>
              <a:buChar char="•"/>
            </a:pPr>
            <a:endParaRPr lang="en-US" sz="2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Printed electrical diagrams are provided on the back side of the removable cover for quick </a:t>
            </a: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access.</a:t>
            </a:r>
            <a:endParaRPr lang="en-US" sz="2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2" t="5023" r="11415" b="5481"/>
          <a:stretch/>
        </p:blipFill>
        <p:spPr>
          <a:xfrm>
            <a:off x="6821716" y="2209800"/>
            <a:ext cx="4802051" cy="4128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t="3838" r="11363" b="4761"/>
          <a:stretch/>
        </p:blipFill>
        <p:spPr>
          <a:xfrm>
            <a:off x="1981200" y="2757413"/>
            <a:ext cx="3803998" cy="3414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276077"/>
            <a:ext cx="12192000" cy="169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dirty="0" smtClean="0">
                <a:solidFill>
                  <a:srgbClr val="BE0E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CAB ELECTRICAL DISTRIBUTION PANEL</a:t>
            </a:r>
            <a:endParaRPr lang="en-US" sz="4000" b="1" dirty="0">
              <a:solidFill>
                <a:srgbClr val="BE0E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172200"/>
            <a:ext cx="2126353" cy="56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1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/>
          <p:cNvSpPr txBox="1">
            <a:spLocks/>
          </p:cNvSpPr>
          <p:nvPr/>
        </p:nvSpPr>
        <p:spPr>
          <a:xfrm>
            <a:off x="990600" y="609600"/>
            <a:ext cx="10001249" cy="5257800"/>
          </a:xfrm>
          <a:prstGeom prst="rect">
            <a:avLst/>
          </a:prstGeom>
        </p:spPr>
        <p:txBody>
          <a:bodyPr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endParaRPr lang="en-US" sz="2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Batteries </a:t>
            </a: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housed </a:t>
            </a: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a 3/16” thick 304 stainless steel cradle with compartment matting installed under </a:t>
            </a: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batteries</a:t>
            </a:r>
            <a:endParaRPr lang="en-US" sz="2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Removable aluminum lid with electrical diagrams secured to </a:t>
            </a: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underside </a:t>
            </a:r>
            <a:endParaRPr lang="en-US" sz="2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buFont typeface="Arial" pitchFamily="34" charset="0"/>
              <a:buChar char="•"/>
            </a:pPr>
            <a:endParaRPr lang="en-US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276077"/>
            <a:ext cx="12192000" cy="169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dirty="0" smtClean="0">
                <a:solidFill>
                  <a:srgbClr val="BE0E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BATTERY BOX</a:t>
            </a:r>
            <a:endParaRPr lang="en-US" sz="4000" b="1" dirty="0">
              <a:solidFill>
                <a:srgbClr val="BE0E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172200"/>
            <a:ext cx="2126353" cy="5699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4" r="9434"/>
          <a:stretch/>
        </p:blipFill>
        <p:spPr>
          <a:xfrm>
            <a:off x="533400" y="2951722"/>
            <a:ext cx="3276600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8" r="12308"/>
          <a:stretch/>
        </p:blipFill>
        <p:spPr>
          <a:xfrm>
            <a:off x="7864956" y="2951722"/>
            <a:ext cx="3581400" cy="34918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3" t="2222" r="12500"/>
          <a:stretch/>
        </p:blipFill>
        <p:spPr>
          <a:xfrm>
            <a:off x="3988772" y="2951722"/>
            <a:ext cx="3697411" cy="3536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3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285999" y="2133600"/>
            <a:ext cx="7543800" cy="609600"/>
          </a:xfrm>
        </p:spPr>
        <p:txBody>
          <a:bodyPr>
            <a:normAutofit/>
          </a:bodyPr>
          <a:lstStyle/>
          <a:p>
            <a:pPr marL="13716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Owned and Operated Since 1890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4"/>
          <a:stretch/>
        </p:blipFill>
        <p:spPr>
          <a:xfrm>
            <a:off x="3800852" y="685800"/>
            <a:ext cx="4514094" cy="12557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352803"/>
            <a:ext cx="1219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BE0E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PRODUCT</a:t>
            </a:r>
          </a:p>
          <a:p>
            <a:pPr algn="ctr"/>
            <a:r>
              <a:rPr lang="en-US" sz="7200" b="1" dirty="0" smtClean="0">
                <a:solidFill>
                  <a:srgbClr val="BE0E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HIGHLIGHTS</a:t>
            </a:r>
            <a:endParaRPr lang="en-US" sz="7200" b="1" dirty="0">
              <a:solidFill>
                <a:srgbClr val="BE0E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81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/>
          <p:cNvSpPr txBox="1">
            <a:spLocks/>
          </p:cNvSpPr>
          <p:nvPr/>
        </p:nvSpPr>
        <p:spPr>
          <a:xfrm>
            <a:off x="990601" y="1066800"/>
            <a:ext cx="9998554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endParaRPr lang="en-US" sz="2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Standard point-to-point electrical system </a:t>
            </a:r>
            <a:endParaRPr lang="en-US" sz="2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Color coded wiring 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labeled every 3" with </a:t>
            </a: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function</a:t>
            </a:r>
          </a:p>
          <a:p>
            <a:pPr>
              <a:buFont typeface="Arial" pitchFamily="34" charset="0"/>
              <a:buChar char="•"/>
            </a:pP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eat-resistant 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loom and terminated with Deutsch connectors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6" r="1272"/>
          <a:stretch/>
        </p:blipFill>
        <p:spPr>
          <a:xfrm>
            <a:off x="4114800" y="3174149"/>
            <a:ext cx="2819400" cy="2852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9" r="22925"/>
          <a:stretch/>
        </p:blipFill>
        <p:spPr>
          <a:xfrm rot="16200000">
            <a:off x="7910577" y="2775554"/>
            <a:ext cx="2852387" cy="3649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6667" r="22720" b="16667"/>
          <a:stretch/>
        </p:blipFill>
        <p:spPr>
          <a:xfrm>
            <a:off x="990601" y="3180541"/>
            <a:ext cx="2546414" cy="2845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276077"/>
            <a:ext cx="12192000" cy="169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dirty="0" smtClean="0">
                <a:solidFill>
                  <a:srgbClr val="BE0E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WIRING HARNESS</a:t>
            </a:r>
            <a:endParaRPr lang="en-US" sz="4000" b="1" dirty="0">
              <a:solidFill>
                <a:srgbClr val="BE0E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172200"/>
            <a:ext cx="2126353" cy="56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6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/>
          <p:cNvSpPr txBox="1">
            <a:spLocks/>
          </p:cNvSpPr>
          <p:nvPr/>
        </p:nvSpPr>
        <p:spPr>
          <a:xfrm>
            <a:off x="990600" y="838200"/>
            <a:ext cx="4419600" cy="2511893"/>
          </a:xfrm>
          <a:prstGeom prst="rect">
            <a:avLst/>
          </a:prstGeom>
        </p:spPr>
        <p:txBody>
          <a:bodyPr>
            <a:no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Arial" pitchFamily="34" charset="0"/>
              <a:buChar char="•"/>
            </a:pPr>
            <a:endParaRPr lang="en-US" sz="2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Battery charger and air compressor (optional) are stored inside the cab in a vented compartment (not exposed).</a:t>
            </a:r>
          </a:p>
          <a:p>
            <a:pPr algn="just">
              <a:buFont typeface="Arial" pitchFamily="34" charset="0"/>
              <a:buChar char="•"/>
            </a:pPr>
            <a:r>
              <a:rPr lang="en-US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Units are plugged into a 120V receptacle for easy service.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r="3448" b="14445"/>
          <a:stretch/>
        </p:blipFill>
        <p:spPr>
          <a:xfrm>
            <a:off x="5562600" y="1126769"/>
            <a:ext cx="6400800" cy="3756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3333" r="12500" b="18889"/>
          <a:stretch/>
        </p:blipFill>
        <p:spPr>
          <a:xfrm>
            <a:off x="1524000" y="3872060"/>
            <a:ext cx="3657600" cy="2300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ontent Placeholder 4"/>
          <p:cNvSpPr txBox="1">
            <a:spLocks/>
          </p:cNvSpPr>
          <p:nvPr/>
        </p:nvSpPr>
        <p:spPr>
          <a:xfrm>
            <a:off x="5867400" y="5257800"/>
            <a:ext cx="5715000" cy="1292693"/>
          </a:xfrm>
          <a:prstGeom prst="rect">
            <a:avLst/>
          </a:prstGeom>
        </p:spPr>
        <p:txBody>
          <a:bodyPr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Arial" pitchFamily="34" charset="0"/>
              <a:buChar char="•"/>
            </a:pPr>
            <a:r>
              <a:rPr lang="en-US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Air compressor has an automatic drain routed through the wheel well.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276077"/>
            <a:ext cx="12192000" cy="169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dirty="0" smtClean="0">
                <a:solidFill>
                  <a:srgbClr val="BE0E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BATTERY CHARGER MOUNTING IN CAB</a:t>
            </a:r>
            <a:endParaRPr lang="en-US" sz="4000" b="1" dirty="0">
              <a:solidFill>
                <a:srgbClr val="BE0E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172200"/>
            <a:ext cx="2126353" cy="56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57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/>
          <p:cNvSpPr txBox="1">
            <a:spLocks/>
          </p:cNvSpPr>
          <p:nvPr/>
        </p:nvSpPr>
        <p:spPr>
          <a:xfrm>
            <a:off x="990600" y="1066800"/>
            <a:ext cx="9713536" cy="1371600"/>
          </a:xfrm>
          <a:prstGeom prst="rect">
            <a:avLst/>
          </a:prstGeom>
        </p:spPr>
        <p:txBody>
          <a:bodyPr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endParaRPr lang="en-US" sz="2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Compression 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fittings </a:t>
            </a: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</a:t>
            </a:r>
            <a:r>
              <a:rPr lang="en-US" sz="26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STANDARD</a:t>
            </a: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</a:t>
            </a: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air 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line </a:t>
            </a: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connections (wherever possible</a:t>
            </a: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  <a:endParaRPr lang="en-US" sz="2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13333" r="8333" b="18889"/>
          <a:stretch/>
        </p:blipFill>
        <p:spPr>
          <a:xfrm>
            <a:off x="1060142" y="2573277"/>
            <a:ext cx="5172607" cy="3252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0" y="276077"/>
            <a:ext cx="12192000" cy="169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dirty="0" smtClean="0">
                <a:solidFill>
                  <a:srgbClr val="BE0E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COMPRESSION STYLE AIR FITTINGS</a:t>
            </a:r>
            <a:endParaRPr lang="en-US" sz="4000" b="1" dirty="0">
              <a:solidFill>
                <a:srgbClr val="BE0E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858000" y="2573277"/>
            <a:ext cx="4267200" cy="3252876"/>
            <a:chOff x="1143000" y="1957441"/>
            <a:chExt cx="4267200" cy="321579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28" r="23332" b="11735"/>
            <a:stretch/>
          </p:blipFill>
          <p:spPr>
            <a:xfrm>
              <a:off x="1143000" y="1957441"/>
              <a:ext cx="4267200" cy="32157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Oval 13"/>
            <p:cNvSpPr/>
            <p:nvPr/>
          </p:nvSpPr>
          <p:spPr>
            <a:xfrm>
              <a:off x="3390874" y="2751988"/>
              <a:ext cx="1790726" cy="1716254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172200"/>
            <a:ext cx="2126353" cy="56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4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276077"/>
            <a:ext cx="12192000" cy="169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dirty="0" smtClean="0">
                <a:solidFill>
                  <a:srgbClr val="BE0E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FUEL TANK CRADLE</a:t>
            </a:r>
            <a:endParaRPr lang="en-US" sz="4000" b="1" dirty="0">
              <a:solidFill>
                <a:srgbClr val="BE0E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172200"/>
            <a:ext cx="2126353" cy="569979"/>
          </a:xfrm>
          <a:prstGeom prst="rect">
            <a:avLst/>
          </a:prstGeom>
        </p:spPr>
      </p:pic>
      <p:sp>
        <p:nvSpPr>
          <p:cNvPr id="8" name="Content Placeholder 4"/>
          <p:cNvSpPr txBox="1">
            <a:spLocks/>
          </p:cNvSpPr>
          <p:nvPr/>
        </p:nvSpPr>
        <p:spPr>
          <a:xfrm>
            <a:off x="990600" y="1219200"/>
            <a:ext cx="9713536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endParaRPr lang="en-US" sz="2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Fuel tank is supported by a 1/4” thick steel cradle (not with straps).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592007"/>
            <a:ext cx="5791200" cy="3865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186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"/>
          <p:cNvSpPr txBox="1">
            <a:spLocks/>
          </p:cNvSpPr>
          <p:nvPr/>
        </p:nvSpPr>
        <p:spPr>
          <a:xfrm>
            <a:off x="990600" y="1066800"/>
            <a:ext cx="5638800" cy="4267200"/>
          </a:xfrm>
          <a:prstGeom prst="rect">
            <a:avLst/>
          </a:prstGeom>
        </p:spPr>
        <p:txBody>
          <a:bodyPr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Arial" pitchFamily="34" charset="0"/>
              <a:buChar char="•"/>
            </a:pPr>
            <a:endParaRPr lang="en-US" sz="2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 304 brushed stainless steel cab door panels are </a:t>
            </a:r>
            <a:r>
              <a:rPr lang="en-US" sz="26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STANDARD</a:t>
            </a: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 all Sutphen custom chassis.</a:t>
            </a:r>
          </a:p>
          <a:p>
            <a:pPr algn="just">
              <a:buFont typeface="Arial" pitchFamily="34" charset="0"/>
              <a:buChar char="•"/>
            </a:pP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Multi-piece door panels with removable access panel over latch mechanism for easy service without removing the entire door panel.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t="26527" r="15555" b="5696"/>
          <a:stretch/>
        </p:blipFill>
        <p:spPr>
          <a:xfrm>
            <a:off x="7239000" y="1074656"/>
            <a:ext cx="4038600" cy="5474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276077"/>
            <a:ext cx="12192000" cy="169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dirty="0" smtClean="0">
                <a:solidFill>
                  <a:srgbClr val="BE0E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STAINLESS STEEL CAB DOOR PANELS</a:t>
            </a:r>
            <a:endParaRPr lang="en-US" sz="4000" b="1" dirty="0">
              <a:solidFill>
                <a:srgbClr val="BE0E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172200"/>
            <a:ext cx="2126353" cy="56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38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/>
          <p:cNvSpPr txBox="1">
            <a:spLocks/>
          </p:cNvSpPr>
          <p:nvPr/>
        </p:nvSpPr>
        <p:spPr>
          <a:xfrm>
            <a:off x="990600" y="685800"/>
            <a:ext cx="6172200" cy="2209800"/>
          </a:xfrm>
          <a:prstGeom prst="rect">
            <a:avLst/>
          </a:prstGeom>
        </p:spPr>
        <p:txBody>
          <a:bodyPr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Arial" pitchFamily="34" charset="0"/>
              <a:buChar char="•"/>
            </a:pPr>
            <a:endParaRPr lang="en-US" sz="2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Stainless steel handrails are </a:t>
            </a:r>
            <a:r>
              <a:rPr lang="en-US" sz="26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STANDARD</a:t>
            </a: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 all exterior locations on all </a:t>
            </a: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products (coat hook optional).</a:t>
            </a:r>
            <a:endParaRPr lang="en-US" sz="2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3"/>
          <a:stretch/>
        </p:blipFill>
        <p:spPr>
          <a:xfrm rot="5400000">
            <a:off x="7014604" y="1653171"/>
            <a:ext cx="5180814" cy="4427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9200" y="2990089"/>
            <a:ext cx="396240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276077"/>
            <a:ext cx="12192000" cy="169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dirty="0" smtClean="0">
                <a:solidFill>
                  <a:srgbClr val="BE0E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STAINLESS STEEL HANDRAILS</a:t>
            </a:r>
            <a:endParaRPr lang="en-US" sz="4000" b="1" dirty="0">
              <a:solidFill>
                <a:srgbClr val="BE0E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172200"/>
            <a:ext cx="2126353" cy="56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9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/>
          <p:cNvSpPr txBox="1">
            <a:spLocks/>
          </p:cNvSpPr>
          <p:nvPr/>
        </p:nvSpPr>
        <p:spPr>
          <a:xfrm>
            <a:off x="990601" y="685800"/>
            <a:ext cx="9998554" cy="5181600"/>
          </a:xfrm>
          <a:prstGeom prst="rect">
            <a:avLst/>
          </a:prstGeom>
        </p:spPr>
        <p:txBody>
          <a:bodyPr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endParaRPr lang="en-US" sz="2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officer’s seat is located as far rearward as possible to maximize space for the officer and increase driver visibility.</a:t>
            </a:r>
            <a:endParaRPr lang="en-US" sz="2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buFont typeface="Arial" pitchFamily="34" charset="0"/>
              <a:buChar char="•"/>
            </a:pPr>
            <a:endParaRPr lang="en-US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276077"/>
            <a:ext cx="12192000" cy="169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dirty="0" smtClean="0">
                <a:solidFill>
                  <a:srgbClr val="BE0E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OFFICER’S SPACE</a:t>
            </a:r>
            <a:endParaRPr lang="en-US" sz="4000" b="1" dirty="0">
              <a:solidFill>
                <a:srgbClr val="BE0E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172200"/>
            <a:ext cx="2126353" cy="5699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9" t="34445" r="2222" b="18019"/>
          <a:stretch/>
        </p:blipFill>
        <p:spPr>
          <a:xfrm>
            <a:off x="5827951" y="2146654"/>
            <a:ext cx="5494578" cy="4435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7037" r="4445"/>
          <a:stretch/>
        </p:blipFill>
        <p:spPr>
          <a:xfrm rot="5400000">
            <a:off x="1222103" y="2268826"/>
            <a:ext cx="4025546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81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/>
          <p:cNvSpPr txBox="1">
            <a:spLocks/>
          </p:cNvSpPr>
          <p:nvPr/>
        </p:nvSpPr>
        <p:spPr>
          <a:xfrm>
            <a:off x="914400" y="1066800"/>
            <a:ext cx="914400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Arial" pitchFamily="34" charset="0"/>
              <a:buChar char="•"/>
            </a:pPr>
            <a:endParaRPr lang="en-US" sz="2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3/16" x 3 1/2" x 3/8" </a:t>
            </a: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thick (13” optional)</a:t>
            </a:r>
          </a:p>
          <a:p>
            <a:pPr algn="just">
              <a:buFont typeface="Arial" pitchFamily="34" charset="0"/>
              <a:buChar char="•"/>
            </a:pP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50,000 psi 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 110,000psi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Domex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Steel</a:t>
            </a:r>
          </a:p>
          <a:p>
            <a:pPr algn="just">
              <a:buFont typeface="Arial" pitchFamily="34" charset="0"/>
              <a:buChar char="•"/>
            </a:pP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Treated 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</a:t>
            </a:r>
            <a:r>
              <a:rPr lang="en-US" sz="2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Cathacoat</a:t>
            </a: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Primer + Final Top Coat</a:t>
            </a:r>
          </a:p>
          <a:p>
            <a:pPr algn="just">
              <a:buFont typeface="Arial" pitchFamily="34" charset="0"/>
              <a:buChar char="•"/>
            </a:pP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Single or Double </a:t>
            </a: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Rail</a:t>
            </a:r>
            <a:endParaRPr lang="en-US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buFont typeface="Arial" pitchFamily="34" charset="0"/>
              <a:buChar char="•"/>
            </a:pPr>
            <a:endParaRPr lang="en-US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b="17071"/>
          <a:stretch>
            <a:fillRect/>
          </a:stretch>
        </p:blipFill>
        <p:spPr bwMode="auto">
          <a:xfrm>
            <a:off x="6477000" y="3413585"/>
            <a:ext cx="4923099" cy="2758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23835"/>
          <a:stretch/>
        </p:blipFill>
        <p:spPr>
          <a:xfrm>
            <a:off x="1669153" y="3487945"/>
            <a:ext cx="3429000" cy="2684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276077"/>
            <a:ext cx="12192000" cy="169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dirty="0" smtClean="0">
                <a:solidFill>
                  <a:srgbClr val="BE0E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CHASSIS FRAME RAILS</a:t>
            </a:r>
            <a:endParaRPr lang="en-US" sz="4000" b="1" dirty="0">
              <a:solidFill>
                <a:srgbClr val="BE0E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172200"/>
            <a:ext cx="2126353" cy="56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7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/>
          <p:cNvSpPr txBox="1">
            <a:spLocks/>
          </p:cNvSpPr>
          <p:nvPr/>
        </p:nvSpPr>
        <p:spPr>
          <a:xfrm>
            <a:off x="914400" y="1447800"/>
            <a:ext cx="670560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Arial" pitchFamily="34" charset="0"/>
              <a:buChar char="•"/>
            </a:pPr>
            <a:endParaRPr lang="en-US" sz="2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Stainless steel fasteners are pre-coated with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Threadlocker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nylon under the heads to minimize </a:t>
            </a: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corrosion.</a:t>
            </a:r>
          </a:p>
          <a:p>
            <a:pPr algn="just">
              <a:buFont typeface="Arial" pitchFamily="34" charset="0"/>
              <a:buChar char="•"/>
            </a:pP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nylon coating acts as a barrier between the fastener head and the metal or painted surface.</a:t>
            </a:r>
          </a:p>
          <a:p>
            <a:pPr algn="just">
              <a:buFont typeface="Arial" pitchFamily="34" charset="0"/>
              <a:buChar char="•"/>
            </a:pPr>
            <a:endParaRPr lang="en-US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t="3646" r="3125"/>
          <a:stretch/>
        </p:blipFill>
        <p:spPr>
          <a:xfrm rot="5400000">
            <a:off x="7534172" y="2396495"/>
            <a:ext cx="4381706" cy="3752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276077"/>
            <a:ext cx="12192000" cy="169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dirty="0" smtClean="0">
                <a:solidFill>
                  <a:srgbClr val="BE0E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CORROSION PREVENTION</a:t>
            </a:r>
          </a:p>
          <a:p>
            <a:pPr algn="ctr"/>
            <a:r>
              <a:rPr lang="en-US" sz="4000" b="1" dirty="0" smtClean="0">
                <a:solidFill>
                  <a:srgbClr val="BE0E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(HARDWARE)</a:t>
            </a:r>
            <a:endParaRPr lang="en-US" sz="4000" b="1" dirty="0">
              <a:solidFill>
                <a:srgbClr val="BE0E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172200"/>
            <a:ext cx="2126353" cy="56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8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/>
          <p:cNvSpPr txBox="1">
            <a:spLocks/>
          </p:cNvSpPr>
          <p:nvPr/>
        </p:nvSpPr>
        <p:spPr>
          <a:xfrm>
            <a:off x="952107" y="1066801"/>
            <a:ext cx="9792093" cy="518323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endParaRPr lang="en-US" sz="2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886200" indent="-228600" algn="just">
              <a:buFont typeface="Arial" pitchFamily="34" charset="0"/>
              <a:buChar char="•"/>
            </a:pP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Framework 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constructed from 6061-T6 custom aluminum </a:t>
            </a: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extrusions 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 to 3/8" thick - 3/16" thick 5052-H32 aluminum compartment walls, floors and </a:t>
            </a: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ceilings</a:t>
            </a:r>
          </a:p>
          <a:p>
            <a:pPr marL="3657600" indent="0" algn="just">
              <a:buNone/>
            </a:pP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2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657600" indent="0" algn="just">
              <a:buNone/>
            </a:pPr>
            <a:endParaRPr lang="en-US" sz="2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657600" indent="0" algn="just">
              <a:buNone/>
            </a:pPr>
            <a:endParaRPr lang="en-US" sz="2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657600" indent="0" algn="just">
              <a:buNone/>
            </a:pP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2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990600" y="2705716"/>
            <a:ext cx="6248400" cy="3693852"/>
          </a:xfrm>
          <a:prstGeom prst="rect">
            <a:avLst/>
          </a:prstGeom>
        </p:spPr>
        <p:txBody>
          <a:bodyPr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0" indent="0" algn="just">
              <a:buNone/>
            </a:pP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2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657600" indent="0" algn="just">
              <a:buNone/>
            </a:pPr>
            <a:endParaRPr lang="en-US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657600" indent="0" algn="just">
              <a:buNone/>
            </a:pP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2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 20 standard bodies to chose from or fully customize to your specific needs</a:t>
            </a:r>
            <a:endParaRPr lang="en-US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 descr="C:\PRESENTATIONS\photos\Sut Tran\sut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527052"/>
            <a:ext cx="3200400" cy="2603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623776" y="6250034"/>
            <a:ext cx="30404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BODY DOOR POST EXTRUSION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 TO 3/8” THICK </a:t>
            </a:r>
            <a:r>
              <a:rPr lang="en-US" alt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WALL</a:t>
            </a:r>
          </a:p>
        </p:txBody>
      </p:sp>
      <p:pic>
        <p:nvPicPr>
          <p:cNvPr id="7" name="Picture 6" descr="C:\PRESENTATIONS\photos\Sut Tran\sut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89" y="1138524"/>
            <a:ext cx="3317384" cy="2672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286622" y="3955408"/>
            <a:ext cx="269900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BODY CORNER EXTRUSION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 TO 3/8” </a:t>
            </a:r>
            <a:r>
              <a:rPr lang="en-US" alt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THICK WALL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276077"/>
            <a:ext cx="12192000" cy="169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dirty="0" smtClean="0">
                <a:solidFill>
                  <a:srgbClr val="BE0E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EXTRUDED ALUMINUM PUMPER BODIES</a:t>
            </a:r>
            <a:endParaRPr lang="en-US" sz="4000" b="1" dirty="0">
              <a:solidFill>
                <a:srgbClr val="BE0E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172200"/>
            <a:ext cx="2126353" cy="56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07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456939"/>
            <a:ext cx="2895600" cy="2171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4"/>
          <p:cNvSpPr txBox="1">
            <a:spLocks/>
          </p:cNvSpPr>
          <p:nvPr/>
        </p:nvSpPr>
        <p:spPr>
          <a:xfrm>
            <a:off x="990600" y="1066800"/>
            <a:ext cx="9753600" cy="5334000"/>
          </a:xfrm>
          <a:prstGeom prst="rect">
            <a:avLst/>
          </a:prstGeom>
        </p:spPr>
        <p:txBody>
          <a:bodyPr>
            <a:no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9113" indent="-519113" algn="just">
              <a:buFont typeface="Arial" pitchFamily="34" charset="0"/>
              <a:buChar char="•"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aerial apparatus bodies are constructed from 304 14-gauge stainless steel.</a:t>
            </a:r>
          </a:p>
          <a:p>
            <a:pPr marL="519113" indent="-519113" algn="just">
              <a:buFont typeface="Arial" pitchFamily="34" charset="0"/>
              <a:buChar char="•"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 body support structure is constructed from 304 stainless steel structural components.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276077"/>
            <a:ext cx="12192000" cy="169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dirty="0" smtClean="0">
                <a:solidFill>
                  <a:srgbClr val="BE0E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304 STAINLESS STEEL</a:t>
            </a:r>
            <a:r>
              <a:rPr lang="en-US" sz="4000" b="1" dirty="0">
                <a:solidFill>
                  <a:srgbClr val="BE0E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solidFill>
                  <a:srgbClr val="BE0E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AERIAL BODIES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172200"/>
            <a:ext cx="2126353" cy="569979"/>
          </a:xfrm>
          <a:prstGeom prst="rect">
            <a:avLst/>
          </a:prstGeom>
        </p:spPr>
      </p:pic>
      <p:sp>
        <p:nvSpPr>
          <p:cNvPr id="9" name="Content Placeholder 4"/>
          <p:cNvSpPr txBox="1">
            <a:spLocks/>
          </p:cNvSpPr>
          <p:nvPr/>
        </p:nvSpPr>
        <p:spPr>
          <a:xfrm>
            <a:off x="990600" y="2438400"/>
            <a:ext cx="9753600" cy="2157635"/>
          </a:xfrm>
          <a:prstGeom prst="rect">
            <a:avLst/>
          </a:prstGeom>
        </p:spPr>
        <p:txBody>
          <a:bodyPr>
            <a:no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>
              <a:buNone/>
            </a:pPr>
            <a:endPara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9113" indent="-519113" algn="just">
              <a:buFont typeface="Arial" pitchFamily="34" charset="0"/>
              <a:buChar char="•"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Body compartments are bolted together with stainless steel fasteners and secured to the body support structure with stainless steel Huck® fasteners. 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657600" indent="0" algn="just">
              <a:buNone/>
            </a:pPr>
            <a:endPara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657600" indent="0" algn="just">
              <a:buNone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18888" r="18334" b="34444"/>
          <a:stretch/>
        </p:blipFill>
        <p:spPr>
          <a:xfrm>
            <a:off x="5985176" y="4299028"/>
            <a:ext cx="5482924" cy="2398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07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 txBox="1">
            <a:spLocks/>
          </p:cNvSpPr>
          <p:nvPr/>
        </p:nvSpPr>
        <p:spPr>
          <a:xfrm>
            <a:off x="990600" y="1219200"/>
            <a:ext cx="9593862" cy="4648200"/>
          </a:xfrm>
          <a:prstGeom prst="rect">
            <a:avLst/>
          </a:prstGeom>
        </p:spPr>
        <p:txBody>
          <a:bodyPr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Arial" pitchFamily="34" charset="0"/>
              <a:buChar char="•"/>
            </a:pPr>
            <a:endParaRPr lang="en-US" sz="2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Used to assemble aerial device instead of </a:t>
            </a: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welding</a:t>
            </a:r>
            <a:endParaRPr lang="en-US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Allows for thinner extrusions and overall lighter weight</a:t>
            </a:r>
          </a:p>
          <a:p>
            <a:pPr algn="just">
              <a:buFont typeface="Arial" pitchFamily="34" charset="0"/>
              <a:buChar char="•"/>
            </a:pP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be field replaced for shorter out-of-service time</a:t>
            </a:r>
          </a:p>
          <a:p>
            <a:pPr algn="just">
              <a:buFont typeface="Arial" pitchFamily="34" charset="0"/>
              <a:buChar char="•"/>
            </a:pP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Huck fasteners do not require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torquing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will not work loose (maintenance free)</a:t>
            </a:r>
          </a:p>
          <a:p>
            <a:pPr algn="just">
              <a:buFont typeface="Arial" pitchFamily="34" charset="0"/>
              <a:buChar char="•"/>
            </a:pPr>
            <a:endParaRPr lang="en-US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276077"/>
            <a:ext cx="12192000" cy="169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dirty="0" smtClean="0">
                <a:solidFill>
                  <a:srgbClr val="BE0E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HUCK</a:t>
            </a:r>
            <a:r>
              <a:rPr lang="en-US" sz="4000" b="1" dirty="0">
                <a:solidFill>
                  <a:srgbClr val="BE0E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® LOCKBOLT </a:t>
            </a:r>
            <a:br>
              <a:rPr lang="en-US" sz="4000" b="1" dirty="0">
                <a:solidFill>
                  <a:srgbClr val="BE0E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rgbClr val="BE0E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FASTENERS (AERIAL)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172200"/>
            <a:ext cx="2126353" cy="5699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16956"/>
          <a:stretch/>
        </p:blipFill>
        <p:spPr>
          <a:xfrm>
            <a:off x="2819400" y="4114800"/>
            <a:ext cx="4603571" cy="2483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475"/>
          <a:stretch/>
        </p:blipFill>
        <p:spPr>
          <a:xfrm>
            <a:off x="8108032" y="4259836"/>
            <a:ext cx="2476430" cy="2197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509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276077"/>
            <a:ext cx="12192000" cy="169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dirty="0" smtClean="0">
                <a:solidFill>
                  <a:srgbClr val="BE0E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HUCK</a:t>
            </a:r>
            <a:r>
              <a:rPr lang="en-US" sz="4000" b="1" dirty="0">
                <a:solidFill>
                  <a:srgbClr val="BE0E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® LOCKBOLT </a:t>
            </a:r>
            <a:br>
              <a:rPr lang="en-US" sz="4000" b="1" dirty="0">
                <a:solidFill>
                  <a:srgbClr val="BE0E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rgbClr val="BE0E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FASTENERS (AERIAL)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172200"/>
            <a:ext cx="2126353" cy="5699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886200"/>
            <a:ext cx="3619500" cy="2009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202" y="1676400"/>
            <a:ext cx="3105496" cy="1767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122" y="1965905"/>
            <a:ext cx="5609441" cy="4207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321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 txBox="1">
            <a:spLocks/>
          </p:cNvSpPr>
          <p:nvPr/>
        </p:nvSpPr>
        <p:spPr>
          <a:xfrm>
            <a:off x="990600" y="1066800"/>
            <a:ext cx="952500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Arial" pitchFamily="34" charset="0"/>
              <a:buChar char="•"/>
            </a:pPr>
            <a:endParaRPr lang="en-US" sz="2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Used 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attach cross members, suspension and other major components to the frame </a:t>
            </a: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rails</a:t>
            </a:r>
          </a:p>
          <a:p>
            <a:pPr algn="just">
              <a:buFont typeface="Arial" pitchFamily="34" charset="0"/>
              <a:buChar char="•"/>
            </a:pP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 require </a:t>
            </a:r>
            <a:r>
              <a:rPr lang="en-US" sz="2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torquing</a:t>
            </a: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will not work </a:t>
            </a: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loose 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(maintenance free)</a:t>
            </a:r>
          </a:p>
          <a:p>
            <a:pPr algn="just"/>
            <a:endParaRPr lang="en-US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276077"/>
            <a:ext cx="12192000" cy="169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dirty="0">
                <a:solidFill>
                  <a:srgbClr val="BE0E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HUCK® BOBTAIL® FASTENERS</a:t>
            </a:r>
            <a:endParaRPr lang="en-US" sz="4000" b="1" dirty="0">
              <a:solidFill>
                <a:srgbClr val="BE0E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172200"/>
            <a:ext cx="2126353" cy="569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0614">
            <a:off x="294321" y="3839358"/>
            <a:ext cx="2895600" cy="1648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161541"/>
            <a:ext cx="3619500" cy="2019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446" y="3653008"/>
            <a:ext cx="3518555" cy="2638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485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/>
          <p:cNvSpPr txBox="1">
            <a:spLocks/>
          </p:cNvSpPr>
          <p:nvPr/>
        </p:nvSpPr>
        <p:spPr>
          <a:xfrm>
            <a:off x="914400" y="1295400"/>
            <a:ext cx="10363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endParaRPr lang="en-US" sz="2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performance reinforced inorganic zinc-rich primer</a:t>
            </a:r>
          </a:p>
          <a:p>
            <a:pPr algn="just">
              <a:buFont typeface="Arial" pitchFamily="34" charset="0"/>
              <a:buChar char="•"/>
            </a:pP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Provides exceptional corrosion resistance &amp; cathodic protection in severe industrial </a:t>
            </a: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environments</a:t>
            </a:r>
            <a:endParaRPr lang="en-US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914400" y="2667000"/>
            <a:ext cx="60198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Arial" pitchFamily="34" charset="0"/>
              <a:buChar char="•"/>
            </a:pPr>
            <a:endParaRPr lang="en-US" sz="2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Used 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coat chassis components, aerial turntables, and other steel parts prior to priming and final top coat for unmatched corrosion protection</a:t>
            </a:r>
          </a:p>
        </p:txBody>
      </p:sp>
      <p:pic>
        <p:nvPicPr>
          <p:cNvPr id="8" name="Picture 7" descr="Frame Corrosion Preven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39000" y="3321285"/>
            <a:ext cx="4267200" cy="3187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276077"/>
            <a:ext cx="12192000" cy="169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dirty="0">
                <a:solidFill>
                  <a:srgbClr val="BE0E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CATHACOAT® 302HB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172200"/>
            <a:ext cx="2126353" cy="56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0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/>
          <p:cNvSpPr txBox="1">
            <a:spLocks/>
          </p:cNvSpPr>
          <p:nvPr/>
        </p:nvSpPr>
        <p:spPr>
          <a:xfrm>
            <a:off x="990601" y="1066800"/>
            <a:ext cx="9998554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endParaRPr lang="en-US" sz="2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Sutphen aerial apparatus come </a:t>
            </a:r>
            <a:r>
              <a:rPr lang="en-US" sz="26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STANDARD</a:t>
            </a: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with air ride rear suspension.</a:t>
            </a:r>
          </a:p>
          <a:p>
            <a:pPr algn="just">
              <a:buFont typeface="Arial" pitchFamily="34" charset="0"/>
              <a:buChar char="•"/>
            </a:pPr>
            <a:endParaRPr lang="en-US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276077"/>
            <a:ext cx="12192000" cy="169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dirty="0" smtClean="0">
                <a:solidFill>
                  <a:srgbClr val="BE0E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AIR </a:t>
            </a:r>
            <a:r>
              <a:rPr lang="en-US" sz="4000" b="1" dirty="0" smtClean="0">
                <a:solidFill>
                  <a:srgbClr val="BE0E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RIDE </a:t>
            </a:r>
            <a:r>
              <a:rPr lang="en-US" sz="4000" b="1" dirty="0" smtClean="0">
                <a:solidFill>
                  <a:srgbClr val="BE0E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SUSPENSION (AERIALS)</a:t>
            </a:r>
            <a:endParaRPr lang="en-US" sz="4000" b="1" dirty="0">
              <a:solidFill>
                <a:srgbClr val="BE0E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172200"/>
            <a:ext cx="2126353" cy="5699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48707"/>
            <a:ext cx="5837687" cy="3071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" t="6838" r="5831" b="6838"/>
          <a:stretch/>
        </p:blipFill>
        <p:spPr>
          <a:xfrm>
            <a:off x="6629400" y="2948707"/>
            <a:ext cx="5016118" cy="3071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453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/>
          <p:cNvSpPr txBox="1">
            <a:spLocks/>
          </p:cNvSpPr>
          <p:nvPr/>
        </p:nvSpPr>
        <p:spPr>
          <a:xfrm>
            <a:off x="990600" y="838200"/>
            <a:ext cx="9601200" cy="5029200"/>
          </a:xfrm>
          <a:prstGeom prst="rect">
            <a:avLst/>
          </a:prstGeom>
        </p:spPr>
        <p:txBody>
          <a:bodyPr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Arial" pitchFamily="34" charset="0"/>
              <a:buChar char="•"/>
            </a:pPr>
            <a:endParaRPr lang="en-US" sz="2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1/4" thick steel reinforcement behind 10 gauge stainless steel </a:t>
            </a:r>
            <a:r>
              <a:rPr lang="en-US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-OR-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1/4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 thick painted </a:t>
            </a: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steel outer skin</a:t>
            </a:r>
          </a:p>
          <a:p>
            <a:pPr algn="just">
              <a:buFont typeface="Arial" pitchFamily="34" charset="0"/>
              <a:buChar char="•"/>
            </a:pP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/4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 </a:t>
            </a: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thick steel 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bumper extensions with integrated </a:t>
            </a: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tow eyes (chamfered openings)</a:t>
            </a:r>
          </a:p>
          <a:p>
            <a:pPr algn="just">
              <a:buFont typeface="Arial" pitchFamily="34" charset="0"/>
              <a:buChar char="•"/>
            </a:pP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Extensions from 6" to 30" to accommodate numerous storage options</a:t>
            </a:r>
          </a:p>
          <a:p>
            <a:pPr algn="just">
              <a:buFont typeface="Arial" pitchFamily="34" charset="0"/>
              <a:buChar char="•"/>
            </a:pPr>
            <a:endParaRPr lang="en-US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990600" y="4800600"/>
            <a:ext cx="96012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Arial" pitchFamily="34" charset="0"/>
              <a:buChar char="•"/>
            </a:pPr>
            <a:endParaRPr lang="en-US" sz="26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276077"/>
            <a:ext cx="12192000" cy="169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dirty="0" smtClean="0">
                <a:solidFill>
                  <a:srgbClr val="BE0E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EXTREME DUTY BUMPERS</a:t>
            </a:r>
            <a:endParaRPr lang="en-US" sz="4000" b="1" dirty="0">
              <a:solidFill>
                <a:srgbClr val="BE0E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172200"/>
            <a:ext cx="2126353" cy="5699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606" y="3886200"/>
            <a:ext cx="7691194" cy="2855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188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276077"/>
            <a:ext cx="12192000" cy="169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dirty="0" smtClean="0">
                <a:solidFill>
                  <a:srgbClr val="BE0E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STAINLESS STEEL</a:t>
            </a:r>
          </a:p>
          <a:p>
            <a:pPr algn="ctr"/>
            <a:r>
              <a:rPr lang="en-US" sz="4000" b="1" dirty="0" smtClean="0">
                <a:solidFill>
                  <a:srgbClr val="BE0E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GRILLE &amp; LIGHT HOUSINGS</a:t>
            </a:r>
            <a:endParaRPr lang="en-US" sz="4000" b="1" dirty="0">
              <a:solidFill>
                <a:srgbClr val="BE0E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172200"/>
            <a:ext cx="2126353" cy="569979"/>
          </a:xfrm>
          <a:prstGeom prst="rect">
            <a:avLst/>
          </a:prstGeom>
        </p:spPr>
      </p:pic>
      <p:sp>
        <p:nvSpPr>
          <p:cNvPr id="8" name="Content Placeholder 4"/>
          <p:cNvSpPr txBox="1">
            <a:spLocks/>
          </p:cNvSpPr>
          <p:nvPr/>
        </p:nvSpPr>
        <p:spPr>
          <a:xfrm>
            <a:off x="990600" y="1447800"/>
            <a:ext cx="9713536" cy="1524000"/>
          </a:xfrm>
          <a:prstGeom prst="rect">
            <a:avLst/>
          </a:prstGeom>
        </p:spPr>
        <p:txBody>
          <a:bodyPr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endParaRPr lang="en-US" sz="2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Front cab grille and light housings are 304 14-gauge stainless steel (no plastic).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3" t="30000" b="17777"/>
          <a:stretch/>
        </p:blipFill>
        <p:spPr>
          <a:xfrm>
            <a:off x="2933700" y="2875789"/>
            <a:ext cx="6324600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94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/>
          <p:cNvSpPr txBox="1">
            <a:spLocks/>
          </p:cNvSpPr>
          <p:nvPr/>
        </p:nvSpPr>
        <p:spPr>
          <a:xfrm>
            <a:off x="914400" y="609600"/>
            <a:ext cx="10210800" cy="5257800"/>
          </a:xfrm>
          <a:prstGeom prst="rect">
            <a:avLst/>
          </a:prstGeom>
        </p:spPr>
        <p:txBody>
          <a:bodyPr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Arial" pitchFamily="34" charset="0"/>
              <a:buChar char="•"/>
            </a:pPr>
            <a:endParaRPr lang="en-US" sz="2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onstructed 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6061-T6 aluminum </a:t>
            </a: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extrusions and 1/8” to 3/16” thick 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5052-H32 </a:t>
            </a: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aluminum outer skins</a:t>
            </a:r>
          </a:p>
          <a:p>
            <a:pPr algn="just">
              <a:buFont typeface="Arial" pitchFamily="34" charset="0"/>
              <a:buChar char="•"/>
            </a:pP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1/4” thick 5052-H32 aluminum floor</a:t>
            </a:r>
          </a:p>
          <a:p>
            <a:pPr algn="just">
              <a:buFont typeface="Arial" pitchFamily="34" charset="0"/>
              <a:buChar char="•"/>
            </a:pP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36”, 56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", 62", 73", and 90" cab </a:t>
            </a: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lengths (98” wide)</a:t>
            </a:r>
          </a:p>
          <a:p>
            <a:pPr algn="just">
              <a:buFont typeface="Arial" pitchFamily="34" charset="0"/>
              <a:buChar char="•"/>
            </a:pP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lat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10", 15", </a:t>
            </a: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20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 raised roof configurations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172200"/>
            <a:ext cx="2126353" cy="56997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276077"/>
            <a:ext cx="12192000" cy="169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dirty="0" smtClean="0">
                <a:solidFill>
                  <a:srgbClr val="BE0E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EXTREME DUTY ALUMINUM CAB</a:t>
            </a:r>
            <a:endParaRPr lang="en-US" sz="4000" b="1" dirty="0">
              <a:solidFill>
                <a:srgbClr val="BE0E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9" r="4246"/>
          <a:stretch/>
        </p:blipFill>
        <p:spPr>
          <a:xfrm>
            <a:off x="8610599" y="3635730"/>
            <a:ext cx="3200400" cy="2851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" r="14297"/>
          <a:stretch/>
        </p:blipFill>
        <p:spPr>
          <a:xfrm>
            <a:off x="381000" y="3486407"/>
            <a:ext cx="3124517" cy="2533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1"/>
          <a:stretch/>
        </p:blipFill>
        <p:spPr>
          <a:xfrm>
            <a:off x="3781476" y="3457832"/>
            <a:ext cx="4553164" cy="3207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061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/>
          <p:cNvSpPr txBox="1">
            <a:spLocks/>
          </p:cNvSpPr>
          <p:nvPr/>
        </p:nvSpPr>
        <p:spPr>
          <a:xfrm>
            <a:off x="990600" y="1066800"/>
            <a:ext cx="5334000" cy="4724400"/>
          </a:xfrm>
          <a:prstGeom prst="rect">
            <a:avLst/>
          </a:prstGeom>
        </p:spPr>
        <p:txBody>
          <a:bodyPr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Arial" pitchFamily="34" charset="0"/>
              <a:buChar char="•"/>
            </a:pPr>
            <a:endParaRPr lang="en-US" sz="2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Distribution panel is located in front of the officer behind a removable access panel.</a:t>
            </a:r>
          </a:p>
          <a:p>
            <a:pPr algn="just">
              <a:buFont typeface="Arial" pitchFamily="34" charset="0"/>
              <a:buChar char="•"/>
            </a:pP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Programmable Class 1 Super Node II utilized for load management and switching functions.</a:t>
            </a:r>
          </a:p>
          <a:p>
            <a:pPr algn="just">
              <a:buFont typeface="Arial" pitchFamily="34" charset="0"/>
              <a:buChar char="•"/>
            </a:pPr>
            <a:endParaRPr lang="en-US" sz="2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7" r="11667"/>
          <a:stretch/>
        </p:blipFill>
        <p:spPr>
          <a:xfrm>
            <a:off x="6781800" y="1524000"/>
            <a:ext cx="4969933" cy="5025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276077"/>
            <a:ext cx="12192000" cy="169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dirty="0" smtClean="0">
                <a:solidFill>
                  <a:srgbClr val="BE0E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CAB ELECTRICAL DISTRIBUTION PANEL</a:t>
            </a:r>
            <a:endParaRPr lang="en-US" sz="4000" b="1" dirty="0">
              <a:solidFill>
                <a:srgbClr val="BE0E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172200"/>
            <a:ext cx="2126353" cy="56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2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5459</TotalTime>
  <Words>735</Words>
  <Application>Microsoft Office PowerPoint</Application>
  <PresentationFormat>Widescreen</PresentationFormat>
  <Paragraphs>119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Arial</vt:lpstr>
      <vt:lpstr>Arial Black</vt:lpstr>
      <vt:lpstr>Book Antiqua</vt:lpstr>
      <vt:lpstr>Calibri</vt:lpstr>
      <vt:lpstr>Century Gothic</vt:lpstr>
      <vt:lpstr>Lucida Sans</vt:lpstr>
      <vt:lpstr>Tahoma</vt:lpstr>
      <vt:lpstr>Wingdings</vt:lpstr>
      <vt:lpstr>Wingdings 2</vt:lpstr>
      <vt:lpstr>Wingdings 3</vt:lpstr>
      <vt:lpstr>Apex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mphelps</dc:creator>
  <cp:lastModifiedBy>Clark Green</cp:lastModifiedBy>
  <cp:revision>260</cp:revision>
  <cp:lastPrinted>2018-04-09T13:07:28Z</cp:lastPrinted>
  <dcterms:created xsi:type="dcterms:W3CDTF">2011-03-16T12:52:41Z</dcterms:created>
  <dcterms:modified xsi:type="dcterms:W3CDTF">2018-04-23T13:27:28Z</dcterms:modified>
</cp:coreProperties>
</file>