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5"/>
  </p:notesMasterIdLst>
  <p:handoutMasterIdLst>
    <p:handoutMasterId r:id="rId66"/>
  </p:handoutMasterIdLst>
  <p:sldIdLst>
    <p:sldId id="256" r:id="rId2"/>
    <p:sldId id="311" r:id="rId3"/>
    <p:sldId id="304" r:id="rId4"/>
    <p:sldId id="276" r:id="rId5"/>
    <p:sldId id="358" r:id="rId6"/>
    <p:sldId id="312" r:id="rId7"/>
    <p:sldId id="289" r:id="rId8"/>
    <p:sldId id="306" r:id="rId9"/>
    <p:sldId id="309" r:id="rId10"/>
    <p:sldId id="327" r:id="rId11"/>
    <p:sldId id="313" r:id="rId12"/>
    <p:sldId id="321" r:id="rId13"/>
    <p:sldId id="320" r:id="rId14"/>
    <p:sldId id="319" r:id="rId15"/>
    <p:sldId id="328" r:id="rId16"/>
    <p:sldId id="282" r:id="rId17"/>
    <p:sldId id="323" r:id="rId18"/>
    <p:sldId id="322" r:id="rId19"/>
    <p:sldId id="329" r:id="rId20"/>
    <p:sldId id="286" r:id="rId21"/>
    <p:sldId id="324" r:id="rId22"/>
    <p:sldId id="330" r:id="rId23"/>
    <p:sldId id="357" r:id="rId24"/>
    <p:sldId id="283" r:id="rId25"/>
    <p:sldId id="325" r:id="rId26"/>
    <p:sldId id="326" r:id="rId27"/>
    <p:sldId id="360" r:id="rId28"/>
    <p:sldId id="361" r:id="rId29"/>
    <p:sldId id="362" r:id="rId30"/>
    <p:sldId id="331" r:id="rId31"/>
    <p:sldId id="341" r:id="rId32"/>
    <p:sldId id="359" r:id="rId33"/>
    <p:sldId id="345" r:id="rId34"/>
    <p:sldId id="284" r:id="rId35"/>
    <p:sldId id="332" r:id="rId36"/>
    <p:sldId id="333" r:id="rId37"/>
    <p:sldId id="342" r:id="rId38"/>
    <p:sldId id="343" r:id="rId39"/>
    <p:sldId id="344" r:id="rId40"/>
    <p:sldId id="337" r:id="rId41"/>
    <p:sldId id="260" r:id="rId42"/>
    <p:sldId id="338" r:id="rId43"/>
    <p:sldId id="339" r:id="rId44"/>
    <p:sldId id="369" r:id="rId45"/>
    <p:sldId id="371" r:id="rId46"/>
    <p:sldId id="349" r:id="rId47"/>
    <p:sldId id="347" r:id="rId48"/>
    <p:sldId id="370" r:id="rId49"/>
    <p:sldId id="351" r:id="rId50"/>
    <p:sldId id="352" r:id="rId51"/>
    <p:sldId id="353" r:id="rId52"/>
    <p:sldId id="355" r:id="rId53"/>
    <p:sldId id="356" r:id="rId54"/>
    <p:sldId id="354" r:id="rId55"/>
    <p:sldId id="363" r:id="rId56"/>
    <p:sldId id="364" r:id="rId57"/>
    <p:sldId id="367" r:id="rId58"/>
    <p:sldId id="365" r:id="rId59"/>
    <p:sldId id="366" r:id="rId60"/>
    <p:sldId id="368" r:id="rId61"/>
    <p:sldId id="291" r:id="rId62"/>
    <p:sldId id="277" r:id="rId63"/>
    <p:sldId id="278" r:id="rId64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12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2370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19187B82-7E70-4735-9C40-7CB89F8C4B21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431CC6B3-1A2B-406F-82C1-5D4993BD50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087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C0E88-784C-4860-8F03-91891CE5BFA2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45000"/>
            <a:ext cx="5559425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28941-D7C2-4615-8452-F764398A5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164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28941-D7C2-4615-8452-F764398A5BE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095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28941-D7C2-4615-8452-F764398A5BE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431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28941-D7C2-4615-8452-F764398A5BE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202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28941-D7C2-4615-8452-F764398A5BE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11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28941-D7C2-4615-8452-F764398A5BE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68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28941-D7C2-4615-8452-F764398A5BEA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283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utphen125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0"/>
            <a:ext cx="1019175" cy="1760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954113" y="157424"/>
            <a:ext cx="11234712" cy="1625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54113" y="255976"/>
            <a:ext cx="11234711" cy="64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4371" y="61719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Sutphen125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4113" cy="1690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954113" y="157424"/>
            <a:ext cx="11234712" cy="1625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954113" y="255976"/>
            <a:ext cx="11234711" cy="64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1100051" y="4455620"/>
            <a:ext cx="10058400" cy="1143000"/>
          </a:xfrm>
          <a:prstGeom prst="rect">
            <a:avLst/>
          </a:prstGeom>
        </p:spPr>
        <p:txBody>
          <a:bodyPr lIns="91440" rIns="9144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das.ohio.gov/CooperativePurchasing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s.ohio.gov/Portals/0/DASDivisions/GeneralServices/Procurment/pdf/CPS%20Brochure3_15.pdf" TargetMode="External"/><Relationship Id="rId2" Type="http://schemas.openxmlformats.org/officeDocument/2006/relationships/hyperlink" Target="http://das.ohio.gov/Divisions/GeneralServices/ProcurementServices/CooperativePurchasing/tabid/304/Default.aspx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procure.ohio.gov/proc/viewContractsAwards.asp?contractID=31733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stars.state.pa.us/Login.aspx" TargetMode="External"/><Relationship Id="rId2" Type="http://schemas.openxmlformats.org/officeDocument/2006/relationships/hyperlink" Target="https://www.portal.state.pa.us/portal/server.pt/community/hide-costars/1272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ostars.state.pa.us/SearchVendorContract.aspx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yboard.com/BuyBoard/How-to-Join.aspx" TargetMode="External"/><Relationship Id="rId2" Type="http://schemas.openxmlformats.org/officeDocument/2006/relationships/hyperlink" Target="https://www.buyboard.com/National.aspx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sheriffs.org/purchasing_programs/cooperative-fleet/fire-rescue-ems/" TargetMode="External"/><Relationship Id="rId2" Type="http://schemas.openxmlformats.org/officeDocument/2006/relationships/hyperlink" Target="http://www.flsheriffs.org/about_us/" TargetMode="Externa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te.nj.us/treasury/purchase/coop_faq.shtml" TargetMode="External"/><Relationship Id="rId2" Type="http://schemas.openxmlformats.org/officeDocument/2006/relationships/hyperlink" Target="http://www.state.nj.us/treasury/purchase/coop_agency.s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state.nj.us/treasury/purchase/noa/contracts/g8035_13-r-22923.s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gacbuy.org/program/faq/default.aspx" TargetMode="External"/><Relationship Id="rId2" Type="http://schemas.openxmlformats.org/officeDocument/2006/relationships/hyperlink" Target="https://www.hgacbuy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hgacbuy.org/products/general/fire-fs12-13.aspx#23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gacbuy.org/program/interlocal/default.aspx" TargetMode="External"/><Relationship Id="rId2" Type="http://schemas.openxmlformats.org/officeDocument/2006/relationships/hyperlink" Target="https://www.hgacbuy.org/program/endusers/default.aspx" TargetMode="Externa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DDC03-Prg2ShieldPumper-CL.pdf" TargetMode="External"/><Relationship Id="rId2" Type="http://schemas.openxmlformats.org/officeDocument/2006/relationships/hyperlink" Target="http://hgacbuy.org/products/general/fire-fs12-13.aspx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Redford-HGAC-WorksheetREV.pdf" TargetMode="External"/><Relationship Id="rId4" Type="http://schemas.openxmlformats.org/officeDocument/2006/relationships/hyperlink" Target="HGAC%20Published%20Options.pdf" TargetMode="Externa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GAC%20Purchase%20Letter%20Template.pdf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a.louisiana.gov/osp/contracts/lamas/firetrucks/sutphen/sutphenftk.htm" TargetMode="External"/><Relationship Id="rId2" Type="http://schemas.openxmlformats.org/officeDocument/2006/relationships/hyperlink" Target="http://www.doa.louisiana.gov/osp/about_index.htm" TargetMode="Externa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ppgov.com/firerescue-gpo/" TargetMode="External"/><Relationship Id="rId2" Type="http://schemas.openxmlformats.org/officeDocument/2006/relationships/hyperlink" Target="https://www.nppgov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nppgov.com/vendors/sutphen/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ppgov.com/vendors/sutphe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s://members.nppgov.com/myNPP/firerescue-gpo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ppgov.com/vendors/sutphen/" TargetMode="Externa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fc.org/Media/articlePR.cfm?ItemNumber=8584&amp;utm_source=Informz&amp;utm_medium=Email&amp;utm_campaign=IAFC+Homepage" TargetMode="External"/><Relationship Id="rId2" Type="http://schemas.openxmlformats.org/officeDocument/2006/relationships/hyperlink" Target="http://us9.campaign-archive1.com/?u=255330792122b18c3e0eb1127&amp;id=31968ddae6&amp;e=ede4819386" TargetMode="Externa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://us9.campaign-archive1.com/?u=255330792122b18c3e0eb1127&amp;id=31968ddae6&amp;e=ede4819386" TargetMode="Externa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saadvantage.gov/" TargetMode="External"/><Relationship Id="rId2" Type="http://schemas.openxmlformats.org/officeDocument/2006/relationships/hyperlink" Target="http://www.gsa.gov/portal/content/104238" TargetMode="Externa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hyperlink" Target="mailto:Ken.Creese@SutphenCorp.com" TargetMode="External"/><Relationship Id="rId2" Type="http://schemas.openxmlformats.org/officeDocument/2006/relationships/hyperlink" Target="http://www.sutphen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Judi.Sutphen@SutphenCorp.com" TargetMode="External"/><Relationship Id="rId4" Type="http://schemas.openxmlformats.org/officeDocument/2006/relationships/hyperlink" Target="mailto:Donna.Newell@SutphenCorp.com" TargetMode="Externa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mailto:b2gmke@wi.rr.com" TargetMode="External"/><Relationship Id="rId2" Type="http://schemas.openxmlformats.org/officeDocument/2006/relationships/hyperlink" Target="http://www.b2g-partners.com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7000">
              <a:srgbClr val="CFCFCF">
                <a:alpha val="92000"/>
              </a:srgbClr>
            </a:gs>
            <a:gs pos="38000">
              <a:schemeClr val="bg1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48680" y="756924"/>
            <a:ext cx="10058400" cy="1481452"/>
          </a:xfrm>
        </p:spPr>
        <p:txBody>
          <a:bodyPr>
            <a:normAutofit/>
          </a:bodyPr>
          <a:lstStyle/>
          <a:p>
            <a:pPr algn="ctr"/>
            <a:endParaRPr lang="en-US" b="1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Sutphen Corporation</a:t>
            </a:r>
          </a:p>
          <a:p>
            <a:pPr algn="ctr"/>
            <a:endParaRPr lang="en-US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19399" y="2238376"/>
            <a:ext cx="65128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Constantia" panose="02030602050306030303" pitchFamily="18" charset="0"/>
              </a:rPr>
              <a:t>Cooperative Purchasing  Programs</a:t>
            </a:r>
          </a:p>
          <a:p>
            <a:pPr algn="ctr"/>
            <a:endParaRPr lang="en-US" sz="2400" dirty="0">
              <a:latin typeface="Constantia" panose="02030602050306030303" pitchFamily="18" charset="0"/>
            </a:endParaRPr>
          </a:p>
          <a:p>
            <a:pPr algn="ctr"/>
            <a:r>
              <a:rPr lang="en-US" sz="2400" dirty="0" smtClean="0">
                <a:latin typeface="Book Antiqua" panose="02040602050305030304" pitchFamily="18" charset="0"/>
              </a:rPr>
              <a:t>10/14/15</a:t>
            </a:r>
            <a:endParaRPr lang="en-US" sz="2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28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57104" y="2096774"/>
            <a:ext cx="10049045" cy="2475226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Ohio State Term </a:t>
            </a:r>
          </a:p>
          <a:p>
            <a:pPr algn="ctr"/>
            <a:endParaRPr lang="en-US" sz="4000" b="1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Department of </a:t>
            </a:r>
          </a:p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administrative services</a:t>
            </a:r>
          </a:p>
          <a:p>
            <a:pPr algn="ctr"/>
            <a:endParaRPr lang="en-US" sz="2800" b="1" dirty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algn="ctr"/>
            <a:endParaRPr lang="en-US" sz="2800" b="1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algn="ctr"/>
            <a:endParaRPr lang="en-US" sz="2800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443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57155" y="553724"/>
            <a:ext cx="9912690" cy="88899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Ohio State Term 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Dept. of administrative services</a:t>
            </a:r>
            <a:endParaRPr lang="en-US" sz="2800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57155" y="2875162"/>
            <a:ext cx="908775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Type:		</a:t>
            </a:r>
            <a:r>
              <a:rPr lang="en-US" sz="2200" dirty="0" smtClean="0">
                <a:solidFill>
                  <a:srgbClr val="002060"/>
                </a:solidFill>
              </a:rPr>
              <a:t>Multiple </a:t>
            </a:r>
            <a:r>
              <a:rPr lang="en-US" sz="2200" dirty="0">
                <a:solidFill>
                  <a:srgbClr val="002060"/>
                </a:solidFill>
              </a:rPr>
              <a:t>Award</a:t>
            </a:r>
          </a:p>
          <a:p>
            <a:endParaRPr lang="en-US" sz="2200" dirty="0" smtClean="0"/>
          </a:p>
          <a:p>
            <a:r>
              <a:rPr lang="en-US" sz="2200" dirty="0" smtClean="0"/>
              <a:t>Terms:		</a:t>
            </a:r>
            <a:r>
              <a:rPr lang="en-US" sz="2200" dirty="0" smtClean="0">
                <a:solidFill>
                  <a:srgbClr val="002060"/>
                </a:solidFill>
              </a:rPr>
              <a:t>8/17/12 thru  8/31/17</a:t>
            </a:r>
          </a:p>
          <a:p>
            <a:endParaRPr lang="en-US" sz="2200" dirty="0" smtClean="0"/>
          </a:p>
          <a:p>
            <a:r>
              <a:rPr lang="en-US" sz="2200" dirty="0" smtClean="0"/>
              <a:t>Area:		</a:t>
            </a:r>
            <a:r>
              <a:rPr lang="en-US" sz="2200" dirty="0" smtClean="0">
                <a:solidFill>
                  <a:srgbClr val="002060"/>
                </a:solidFill>
              </a:rPr>
              <a:t>Ohio</a:t>
            </a:r>
          </a:p>
          <a:p>
            <a:endParaRPr lang="en-US" sz="2200" dirty="0" smtClean="0"/>
          </a:p>
          <a:p>
            <a:r>
              <a:rPr lang="en-US" sz="2200" dirty="0" smtClean="0"/>
              <a:t>Fees:   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		</a:t>
            </a:r>
            <a:r>
              <a:rPr lang="en-US" sz="2200" dirty="0" smtClean="0">
                <a:solidFill>
                  <a:srgbClr val="002060"/>
                </a:solidFill>
              </a:rPr>
              <a:t>.75%</a:t>
            </a:r>
          </a:p>
          <a:p>
            <a:endParaRPr lang="en-US" sz="2200" dirty="0" smtClean="0">
              <a:solidFill>
                <a:srgbClr val="002060"/>
              </a:solidFill>
            </a:endParaRPr>
          </a:p>
          <a:p>
            <a:r>
              <a:rPr lang="en-US" sz="2200" dirty="0" smtClean="0"/>
              <a:t>Catalog:   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en-US" sz="2200" dirty="0">
                <a:solidFill>
                  <a:srgbClr val="002060"/>
                </a:solidFill>
              </a:rPr>
              <a:t>Full Product Line &amp; Published </a:t>
            </a:r>
            <a:r>
              <a:rPr lang="en-US" sz="2200" dirty="0" smtClean="0">
                <a:solidFill>
                  <a:srgbClr val="002060"/>
                </a:solidFill>
              </a:rPr>
              <a:t>Options	</a:t>
            </a:r>
            <a:endParaRPr lang="en-US" sz="22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672442" y="1661865"/>
            <a:ext cx="638628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i="1" dirty="0" smtClean="0">
                <a:solidFill>
                  <a:srgbClr val="002060"/>
                </a:solidFill>
              </a:rPr>
              <a:t>State Term Schedule</a:t>
            </a:r>
          </a:p>
          <a:p>
            <a:pPr algn="ctr"/>
            <a:r>
              <a:rPr lang="en-US" sz="2600" i="1" dirty="0" smtClean="0">
                <a:solidFill>
                  <a:srgbClr val="002060"/>
                </a:solidFill>
              </a:rPr>
              <a:t>Contract </a:t>
            </a:r>
            <a:r>
              <a:rPr lang="en-US" sz="2600" i="1" dirty="0">
                <a:solidFill>
                  <a:srgbClr val="002060"/>
                </a:solidFill>
              </a:rPr>
              <a:t># </a:t>
            </a:r>
            <a:r>
              <a:rPr lang="en-US" sz="2600" i="1" dirty="0" smtClean="0">
                <a:solidFill>
                  <a:srgbClr val="002060"/>
                </a:solidFill>
              </a:rPr>
              <a:t>800257</a:t>
            </a:r>
            <a:endParaRPr lang="en-US" sz="26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68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57155" y="553724"/>
            <a:ext cx="9912690" cy="88899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Ohio State Term 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Dept. of administrative services</a:t>
            </a:r>
            <a:endParaRPr lang="en-US" sz="2800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8358" y="2373453"/>
            <a:ext cx="112649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Pricing:	</a:t>
            </a:r>
            <a:r>
              <a:rPr lang="en-US" sz="2200" dirty="0">
                <a:solidFill>
                  <a:srgbClr val="002060"/>
                </a:solidFill>
              </a:rPr>
              <a:t>	Sutphen SQS2  -  15% </a:t>
            </a:r>
            <a:r>
              <a:rPr lang="en-US" sz="2200" dirty="0" smtClean="0">
                <a:solidFill>
                  <a:srgbClr val="002060"/>
                </a:solidFill>
              </a:rPr>
              <a:t>Discount			</a:t>
            </a:r>
            <a:r>
              <a:rPr lang="en-US" sz="2200" i="1" dirty="0" smtClean="0">
                <a:solidFill>
                  <a:srgbClr val="002060"/>
                </a:solidFill>
              </a:rPr>
              <a:t>(Addendum #3)</a:t>
            </a:r>
            <a:endParaRPr lang="en-US" sz="2200" i="1" dirty="0">
              <a:solidFill>
                <a:srgbClr val="002060"/>
              </a:solidFill>
            </a:endParaRPr>
          </a:p>
          <a:p>
            <a:endParaRPr lang="en-US" sz="2200" dirty="0" smtClean="0"/>
          </a:p>
          <a:p>
            <a:r>
              <a:rPr lang="en-US" sz="2200" dirty="0" smtClean="0"/>
              <a:t>Purchasing Notes</a:t>
            </a:r>
            <a:r>
              <a:rPr lang="en-US" sz="2200" dirty="0"/>
              <a:t>:		</a:t>
            </a:r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>
                <a:solidFill>
                  <a:srgbClr val="002060"/>
                </a:solidFill>
              </a:rPr>
              <a:t>	</a:t>
            </a:r>
            <a:r>
              <a:rPr lang="en-US" sz="2200" dirty="0" smtClean="0">
                <a:solidFill>
                  <a:srgbClr val="002060"/>
                </a:solidFill>
              </a:rPr>
              <a:t>		Must </a:t>
            </a:r>
            <a:r>
              <a:rPr lang="en-US" sz="2200" dirty="0">
                <a:solidFill>
                  <a:srgbClr val="002060"/>
                </a:solidFill>
              </a:rPr>
              <a:t>be a </a:t>
            </a:r>
            <a:r>
              <a:rPr lang="en-US" sz="2200" dirty="0" smtClean="0">
                <a:solidFill>
                  <a:srgbClr val="002060"/>
                </a:solidFill>
              </a:rPr>
              <a:t>Member</a:t>
            </a:r>
          </a:p>
          <a:p>
            <a:endParaRPr lang="en-US" sz="2200" dirty="0">
              <a:solidFill>
                <a:srgbClr val="002060"/>
              </a:solidFill>
            </a:endParaRPr>
          </a:p>
          <a:p>
            <a:r>
              <a:rPr lang="en-US" sz="2200" dirty="0" smtClean="0">
                <a:solidFill>
                  <a:srgbClr val="002060"/>
                </a:solidFill>
              </a:rPr>
              <a:t>			Purchase </a:t>
            </a:r>
            <a:r>
              <a:rPr lang="en-US" sz="2200" dirty="0">
                <a:solidFill>
                  <a:srgbClr val="002060"/>
                </a:solidFill>
              </a:rPr>
              <a:t>Order or </a:t>
            </a:r>
            <a:r>
              <a:rPr lang="en-US" sz="2200" dirty="0" smtClean="0">
                <a:solidFill>
                  <a:srgbClr val="002060"/>
                </a:solidFill>
              </a:rPr>
              <a:t>Contract - reference contract number</a:t>
            </a:r>
          </a:p>
          <a:p>
            <a:endParaRPr lang="en-US" sz="2200" dirty="0">
              <a:solidFill>
                <a:srgbClr val="002060"/>
              </a:solidFill>
            </a:endParaRPr>
          </a:p>
          <a:p>
            <a:r>
              <a:rPr lang="en-US" sz="2200" dirty="0">
                <a:solidFill>
                  <a:srgbClr val="002060"/>
                </a:solidFill>
              </a:rPr>
              <a:t>			Non-Published Options should be on a separate </a:t>
            </a:r>
            <a:r>
              <a:rPr lang="en-US" sz="2200" dirty="0" smtClean="0">
                <a:solidFill>
                  <a:srgbClr val="002060"/>
                </a:solidFill>
              </a:rPr>
              <a:t>PO</a:t>
            </a:r>
            <a:endParaRPr lang="en-US" sz="2200" dirty="0">
              <a:solidFill>
                <a:srgbClr val="002060"/>
              </a:solidFill>
            </a:endParaRPr>
          </a:p>
          <a:p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67820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57155" y="553724"/>
            <a:ext cx="9912690" cy="88899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Ohio State Term 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Dept. of administrative services</a:t>
            </a:r>
            <a:endParaRPr lang="en-US" sz="2800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43100" y="2381677"/>
            <a:ext cx="92329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dirty="0" smtClean="0"/>
          </a:p>
          <a:p>
            <a:r>
              <a:rPr lang="en-US" sz="2200" dirty="0" smtClean="0"/>
              <a:t>How to Join:	</a:t>
            </a:r>
            <a:r>
              <a:rPr lang="en-US" sz="2200" dirty="0"/>
              <a:t> </a:t>
            </a:r>
            <a:r>
              <a:rPr lang="en-US" sz="2200" u="sng" dirty="0" smtClean="0">
                <a:hlinkClick r:id="rId2"/>
              </a:rPr>
              <a:t>http</a:t>
            </a:r>
            <a:r>
              <a:rPr lang="en-US" sz="2200" u="sng" dirty="0">
                <a:hlinkClick r:id="rId2"/>
              </a:rPr>
              <a:t>://</a:t>
            </a:r>
            <a:r>
              <a:rPr lang="en-US" sz="2200" u="sng" dirty="0" smtClean="0">
                <a:hlinkClick r:id="rId2"/>
              </a:rPr>
              <a:t>das.ohio.gov/CooperativePurchasing</a:t>
            </a:r>
            <a:r>
              <a:rPr lang="en-US" sz="2200" dirty="0" smtClean="0"/>
              <a:t>  </a:t>
            </a:r>
          </a:p>
          <a:p>
            <a:r>
              <a:rPr lang="en-US" sz="2200" dirty="0"/>
              <a:t> </a:t>
            </a:r>
          </a:p>
          <a:p>
            <a:pPr>
              <a:spcAft>
                <a:spcPts val="400"/>
              </a:spcAft>
            </a:pPr>
            <a:r>
              <a:rPr lang="en-US" sz="2200" dirty="0" smtClean="0"/>
              <a:t>				</a:t>
            </a:r>
            <a:r>
              <a:rPr lang="en-US" sz="2200" dirty="0" smtClean="0">
                <a:solidFill>
                  <a:srgbClr val="002060"/>
                </a:solidFill>
              </a:rPr>
              <a:t>▪ </a:t>
            </a:r>
            <a:r>
              <a:rPr lang="en-US" sz="2200" dirty="0">
                <a:solidFill>
                  <a:srgbClr val="002060"/>
                </a:solidFill>
              </a:rPr>
              <a:t>Submit a signed resolution </a:t>
            </a:r>
          </a:p>
          <a:p>
            <a:pPr>
              <a:spcAft>
                <a:spcPts val="400"/>
              </a:spcAft>
            </a:pPr>
            <a:r>
              <a:rPr lang="en-US" sz="2200" dirty="0" smtClean="0">
                <a:solidFill>
                  <a:srgbClr val="002060"/>
                </a:solidFill>
              </a:rPr>
              <a:t>				▪ </a:t>
            </a:r>
            <a:r>
              <a:rPr lang="en-US" sz="2200" dirty="0">
                <a:solidFill>
                  <a:srgbClr val="002060"/>
                </a:solidFill>
              </a:rPr>
              <a:t>Complete the enrollment form </a:t>
            </a:r>
          </a:p>
          <a:p>
            <a:pPr>
              <a:spcAft>
                <a:spcPts val="400"/>
              </a:spcAft>
            </a:pPr>
            <a:r>
              <a:rPr lang="en-US" sz="2200" dirty="0" smtClean="0">
                <a:solidFill>
                  <a:srgbClr val="002060"/>
                </a:solidFill>
              </a:rPr>
              <a:t>				▪ </a:t>
            </a:r>
            <a:r>
              <a:rPr lang="en-US" sz="2200" dirty="0">
                <a:solidFill>
                  <a:srgbClr val="002060"/>
                </a:solidFill>
              </a:rPr>
              <a:t>Submit the appropriate </a:t>
            </a:r>
            <a:r>
              <a:rPr lang="en-US" sz="2200" dirty="0" smtClean="0">
                <a:solidFill>
                  <a:srgbClr val="002060"/>
                </a:solidFill>
              </a:rPr>
              <a:t>annual fee  </a:t>
            </a:r>
            <a:r>
              <a:rPr lang="en-US" sz="2200" dirty="0">
                <a:solidFill>
                  <a:srgbClr val="002060"/>
                </a:solidFill>
              </a:rPr>
              <a:t>($100 - $420)</a:t>
            </a:r>
          </a:p>
          <a:p>
            <a:r>
              <a:rPr lang="en-US" sz="2200" dirty="0" smtClean="0">
                <a:solidFill>
                  <a:srgbClr val="002060"/>
                </a:solidFill>
              </a:rPr>
              <a:t>		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17837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57155" y="553724"/>
            <a:ext cx="9912690" cy="88899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Ohio State Term 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Dept. of administrative services</a:t>
            </a:r>
            <a:endParaRPr lang="en-US" sz="2800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95450" y="2047851"/>
            <a:ext cx="94361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dirty="0" smtClean="0"/>
          </a:p>
          <a:p>
            <a:r>
              <a:rPr lang="en-US" sz="2200" dirty="0"/>
              <a:t>General Info: </a:t>
            </a:r>
            <a:r>
              <a:rPr lang="en-US" sz="2200" dirty="0" smtClean="0">
                <a:solidFill>
                  <a:srgbClr val="002060"/>
                </a:solidFill>
                <a:hlinkClick r:id="rId2"/>
              </a:rPr>
              <a:t>http</a:t>
            </a:r>
            <a:r>
              <a:rPr lang="en-US" sz="2200" dirty="0">
                <a:solidFill>
                  <a:srgbClr val="002060"/>
                </a:solidFill>
                <a:hlinkClick r:id="rId2"/>
              </a:rPr>
              <a:t>://</a:t>
            </a:r>
            <a:r>
              <a:rPr lang="en-US" sz="2200" dirty="0" smtClean="0">
                <a:solidFill>
                  <a:srgbClr val="002060"/>
                </a:solidFill>
                <a:hlinkClick r:id="rId2"/>
              </a:rPr>
              <a:t>das.ohio.gov/Divisions/GeneralServices/ProcurementServices/CooperativePurchasing/tabid/304/Default.aspx</a:t>
            </a:r>
            <a:endParaRPr lang="en-US" sz="2200" dirty="0" smtClean="0">
              <a:solidFill>
                <a:srgbClr val="002060"/>
              </a:solidFill>
            </a:endParaRPr>
          </a:p>
          <a:p>
            <a:endParaRPr lang="en-US" sz="22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2200" dirty="0"/>
              <a:t>FAQ: 	 </a:t>
            </a:r>
            <a:r>
              <a:rPr lang="en-US" sz="2200" dirty="0">
                <a:hlinkClick r:id="rId3"/>
              </a:rPr>
              <a:t>http://das.ohio.gov/Portals/0/DASDivisions/GeneralServices/Procurment/pdf/CPS%20Brochure3_15.pdf</a:t>
            </a:r>
            <a:r>
              <a:rPr lang="en-US" sz="2200" dirty="0"/>
              <a:t> </a:t>
            </a:r>
          </a:p>
          <a:p>
            <a:endParaRPr lang="en-US" sz="2200" dirty="0"/>
          </a:p>
          <a:p>
            <a:r>
              <a:rPr lang="en-US" sz="2200" dirty="0" smtClean="0"/>
              <a:t>Sutphen </a:t>
            </a:r>
            <a:r>
              <a:rPr lang="en-US" sz="2200" dirty="0"/>
              <a:t>Contract Docs</a:t>
            </a:r>
            <a:r>
              <a:rPr lang="en-US" sz="2200" dirty="0" smtClean="0"/>
              <a:t>:</a:t>
            </a:r>
          </a:p>
          <a:p>
            <a:r>
              <a:rPr lang="en-US" sz="2200" dirty="0" smtClean="0">
                <a:hlinkClick r:id="rId4"/>
              </a:rPr>
              <a:t>http</a:t>
            </a:r>
            <a:r>
              <a:rPr lang="en-US" sz="2200" dirty="0">
                <a:hlinkClick r:id="rId4"/>
              </a:rPr>
              <a:t>://</a:t>
            </a:r>
            <a:r>
              <a:rPr lang="en-US" sz="2200" dirty="0" smtClean="0">
                <a:hlinkClick r:id="rId4"/>
              </a:rPr>
              <a:t>procure.ohio.gov/proc/viewContractsAwards.asp?contractID=31733</a:t>
            </a:r>
            <a:r>
              <a:rPr lang="en-US" sz="22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2947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57104" y="2096774"/>
            <a:ext cx="10049045" cy="2475226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chemeClr val="tx1"/>
                </a:solidFill>
                <a:latin typeface="Constantia" panose="02030602050306030303" pitchFamily="18" charset="0"/>
              </a:rPr>
              <a:t>Pennsylvania </a:t>
            </a:r>
            <a:endParaRPr lang="en-US" sz="4000" b="1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endParaRPr lang="en-US" sz="4000" b="1" dirty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r>
              <a:rPr lang="en-US" sz="40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Costars</a:t>
            </a:r>
            <a:endParaRPr lang="en-US" sz="4000" b="1" dirty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algn="ctr"/>
            <a:endParaRPr lang="en-US" sz="4000" b="1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algn="ctr"/>
            <a:endParaRPr lang="en-US" sz="4000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407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139655" y="600807"/>
            <a:ext cx="9891202" cy="560336"/>
          </a:xfrm>
        </p:spPr>
        <p:txBody>
          <a:bodyPr>
            <a:normAutofit/>
          </a:bodyPr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Pennsylvania Costars</a:t>
            </a:r>
          </a:p>
          <a:p>
            <a:pPr algn="ctr"/>
            <a:endParaRPr lang="en-US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38515" y="1904770"/>
            <a:ext cx="1099304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2200" dirty="0" smtClean="0"/>
              <a:t>Terms:		</a:t>
            </a:r>
            <a:r>
              <a:rPr lang="en-US" sz="2200" dirty="0" smtClean="0">
                <a:solidFill>
                  <a:srgbClr val="002060"/>
                </a:solidFill>
              </a:rPr>
              <a:t>Effective 6/1/10 with annual renewals</a:t>
            </a:r>
          </a:p>
          <a:p>
            <a:endParaRPr lang="en-US" sz="2200" dirty="0" smtClean="0">
              <a:solidFill>
                <a:srgbClr val="002060"/>
              </a:solidFill>
            </a:endParaRPr>
          </a:p>
          <a:p>
            <a:r>
              <a:rPr lang="en-US" sz="2200" dirty="0">
                <a:solidFill>
                  <a:srgbClr val="002060"/>
                </a:solidFill>
              </a:rPr>
              <a:t>	</a:t>
            </a:r>
            <a:r>
              <a:rPr lang="en-US" sz="2200" dirty="0" smtClean="0">
                <a:solidFill>
                  <a:srgbClr val="002060"/>
                </a:solidFill>
              </a:rPr>
              <a:t>		Current expiration  6/24/16</a:t>
            </a:r>
          </a:p>
          <a:p>
            <a:endParaRPr lang="en-US" sz="2200" dirty="0" smtClean="0"/>
          </a:p>
          <a:p>
            <a:r>
              <a:rPr lang="en-US" sz="2200" dirty="0" smtClean="0"/>
              <a:t>Fees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:    		</a:t>
            </a:r>
            <a:r>
              <a:rPr lang="en-US" sz="2200" dirty="0" smtClean="0">
                <a:solidFill>
                  <a:srgbClr val="002060"/>
                </a:solidFill>
              </a:rPr>
              <a:t>No order fees.      Manufacturer pays $1,500 annually.</a:t>
            </a:r>
          </a:p>
          <a:p>
            <a:endParaRPr lang="en-US" sz="2200" dirty="0" smtClean="0"/>
          </a:p>
          <a:p>
            <a:r>
              <a:rPr lang="en-US" sz="2200" dirty="0" smtClean="0"/>
              <a:t>Area:		</a:t>
            </a:r>
            <a:r>
              <a:rPr lang="en-US" sz="2200" dirty="0" smtClean="0">
                <a:solidFill>
                  <a:srgbClr val="002060"/>
                </a:solidFill>
              </a:rPr>
              <a:t>Pennsylvania</a:t>
            </a:r>
            <a:endParaRPr lang="en-US" sz="2200" dirty="0">
              <a:solidFill>
                <a:srgbClr val="002060"/>
              </a:solidFill>
            </a:endParaRPr>
          </a:p>
          <a:p>
            <a:endParaRPr lang="en-US" sz="2200" dirty="0" smtClean="0"/>
          </a:p>
          <a:p>
            <a:r>
              <a:rPr lang="en-US" sz="2200" dirty="0" smtClean="0"/>
              <a:t>Catalog</a:t>
            </a:r>
            <a:r>
              <a:rPr lang="en-US" sz="2200" dirty="0"/>
              <a:t>:	</a:t>
            </a:r>
            <a:r>
              <a:rPr lang="en-US" sz="2200" dirty="0">
                <a:solidFill>
                  <a:srgbClr val="002060"/>
                </a:solidFill>
              </a:rPr>
              <a:t>Full Product </a:t>
            </a:r>
            <a:r>
              <a:rPr lang="en-US" sz="2200" dirty="0" smtClean="0">
                <a:solidFill>
                  <a:srgbClr val="002060"/>
                </a:solidFill>
              </a:rPr>
              <a:t>Line, No published options</a:t>
            </a:r>
            <a:endParaRPr lang="en-US" sz="2200" dirty="0">
              <a:solidFill>
                <a:srgbClr val="002060"/>
              </a:solidFill>
            </a:endParaRPr>
          </a:p>
          <a:p>
            <a:endParaRPr lang="en-US" sz="22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310743" y="1068889"/>
            <a:ext cx="384628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i="1" dirty="0">
                <a:solidFill>
                  <a:srgbClr val="002060"/>
                </a:solidFill>
              </a:rPr>
              <a:t>Contract # </a:t>
            </a:r>
            <a:r>
              <a:rPr lang="en-US" sz="2600" i="1" dirty="0" smtClean="0">
                <a:solidFill>
                  <a:srgbClr val="002060"/>
                </a:solidFill>
              </a:rPr>
              <a:t>013-009</a:t>
            </a:r>
            <a:endParaRPr lang="en-US" sz="26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36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139655" y="600807"/>
            <a:ext cx="9891202" cy="560336"/>
          </a:xfrm>
        </p:spPr>
        <p:txBody>
          <a:bodyPr>
            <a:normAutofit/>
          </a:bodyPr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Pennsylvania Costars</a:t>
            </a:r>
          </a:p>
          <a:p>
            <a:pPr algn="ctr"/>
            <a:endParaRPr lang="en-US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8912" y="1606308"/>
            <a:ext cx="8352688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2200" dirty="0">
                <a:solidFill>
                  <a:srgbClr val="002060"/>
                </a:solidFill>
              </a:rPr>
              <a:t>	</a:t>
            </a:r>
            <a:r>
              <a:rPr lang="en-US" sz="2200" dirty="0" smtClean="0">
                <a:solidFill>
                  <a:srgbClr val="002060"/>
                </a:solidFill>
              </a:rPr>
              <a:t>		</a:t>
            </a:r>
          </a:p>
          <a:p>
            <a:r>
              <a:rPr lang="en-US" sz="2200" dirty="0" smtClean="0"/>
              <a:t>Pricing:		</a:t>
            </a:r>
            <a:r>
              <a:rPr lang="en-US" sz="2200" dirty="0" smtClean="0">
                <a:solidFill>
                  <a:srgbClr val="002060"/>
                </a:solidFill>
              </a:rPr>
              <a:t>Only cost plus contract</a:t>
            </a:r>
          </a:p>
          <a:p>
            <a:endParaRPr lang="en-US" sz="2200" dirty="0" smtClean="0">
              <a:solidFill>
                <a:srgbClr val="002060"/>
              </a:solidFill>
            </a:endParaRPr>
          </a:p>
          <a:p>
            <a:r>
              <a:rPr lang="en-US" sz="2200" dirty="0">
                <a:solidFill>
                  <a:srgbClr val="002060"/>
                </a:solidFill>
              </a:rPr>
              <a:t>	</a:t>
            </a:r>
            <a:r>
              <a:rPr lang="en-US" sz="2200" dirty="0" smtClean="0">
                <a:solidFill>
                  <a:srgbClr val="002060"/>
                </a:solidFill>
              </a:rPr>
              <a:t>		Markup not to exceed 10%</a:t>
            </a:r>
          </a:p>
          <a:p>
            <a:endParaRPr lang="en-US" sz="2200" dirty="0" smtClean="0">
              <a:solidFill>
                <a:srgbClr val="002060"/>
              </a:solidFill>
            </a:endParaRPr>
          </a:p>
          <a:p>
            <a:endParaRPr lang="en-US" sz="2200" dirty="0">
              <a:solidFill>
                <a:srgbClr val="002060"/>
              </a:solidFill>
            </a:endParaRPr>
          </a:p>
          <a:p>
            <a:r>
              <a:rPr lang="en-US" sz="2200" dirty="0" smtClean="0"/>
              <a:t>Purchasing Notes:	</a:t>
            </a:r>
          </a:p>
          <a:p>
            <a:endParaRPr lang="en-US" sz="2200" dirty="0" smtClean="0">
              <a:solidFill>
                <a:srgbClr val="002060"/>
              </a:solidFill>
            </a:endParaRPr>
          </a:p>
          <a:p>
            <a:r>
              <a:rPr lang="en-US" sz="2200" dirty="0" smtClean="0">
                <a:solidFill>
                  <a:srgbClr val="002060"/>
                </a:solidFill>
              </a:rPr>
              <a:t>			Must be a Member</a:t>
            </a:r>
          </a:p>
          <a:p>
            <a:endParaRPr lang="en-US" sz="2200" dirty="0">
              <a:solidFill>
                <a:srgbClr val="002060"/>
              </a:solidFill>
            </a:endParaRPr>
          </a:p>
          <a:p>
            <a:r>
              <a:rPr lang="en-US" sz="2200" dirty="0" smtClean="0">
                <a:solidFill>
                  <a:srgbClr val="002060"/>
                </a:solidFill>
              </a:rPr>
              <a:t>			Contract number on purchase document</a:t>
            </a:r>
            <a:endParaRPr lang="en-US" sz="2200" dirty="0">
              <a:solidFill>
                <a:srgbClr val="002060"/>
              </a:solidFill>
            </a:endParaRPr>
          </a:p>
          <a:p>
            <a:endParaRPr lang="en-US" sz="2200" dirty="0">
              <a:solidFill>
                <a:srgbClr val="002060"/>
              </a:solidFill>
            </a:endParaRPr>
          </a:p>
          <a:p>
            <a:endParaRPr lang="en-US" sz="2200" dirty="0" smtClean="0">
              <a:solidFill>
                <a:srgbClr val="002060"/>
              </a:solidFill>
            </a:endParaRPr>
          </a:p>
          <a:p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59401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139655" y="600807"/>
            <a:ext cx="9891202" cy="560336"/>
          </a:xfrm>
        </p:spPr>
        <p:txBody>
          <a:bodyPr>
            <a:normAutofit/>
          </a:bodyPr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Pennsylvania Costars</a:t>
            </a:r>
          </a:p>
          <a:p>
            <a:pPr algn="ctr"/>
            <a:endParaRPr lang="en-US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14285" y="2029414"/>
            <a:ext cx="984068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2200" dirty="0" smtClean="0"/>
              <a:t>General </a:t>
            </a:r>
            <a:r>
              <a:rPr lang="en-US" sz="2200" dirty="0"/>
              <a:t>Info</a:t>
            </a:r>
            <a:r>
              <a:rPr lang="en-US" sz="2200" dirty="0" smtClean="0"/>
              <a:t>:	</a:t>
            </a:r>
          </a:p>
          <a:p>
            <a:r>
              <a:rPr lang="en-US" sz="2200" dirty="0" smtClean="0">
                <a:hlinkClick r:id="rId2"/>
              </a:rPr>
              <a:t>https</a:t>
            </a:r>
            <a:r>
              <a:rPr lang="en-US" sz="2200" dirty="0">
                <a:hlinkClick r:id="rId2"/>
              </a:rPr>
              <a:t>://</a:t>
            </a:r>
            <a:r>
              <a:rPr lang="en-US" sz="2200" dirty="0" smtClean="0">
                <a:hlinkClick r:id="rId2"/>
              </a:rPr>
              <a:t>www.portal.state.pa.us/portal/server.pt/community/hide-costars/1272</a:t>
            </a:r>
            <a:r>
              <a:rPr lang="en-US" sz="2200" dirty="0" smtClean="0"/>
              <a:t> </a:t>
            </a:r>
            <a:endParaRPr lang="en-US" sz="2200" dirty="0"/>
          </a:p>
          <a:p>
            <a:endParaRPr lang="en-US" sz="2200" dirty="0" smtClean="0"/>
          </a:p>
          <a:p>
            <a:r>
              <a:rPr lang="en-US" sz="2200" dirty="0" smtClean="0"/>
              <a:t>Member Info:	</a:t>
            </a:r>
          </a:p>
          <a:p>
            <a:r>
              <a:rPr lang="en-US" sz="2200" dirty="0" smtClean="0">
                <a:hlinkClick r:id="rId3"/>
              </a:rPr>
              <a:t>http</a:t>
            </a:r>
            <a:r>
              <a:rPr lang="en-US" sz="2200" dirty="0">
                <a:hlinkClick r:id="rId3"/>
              </a:rPr>
              <a:t>://</a:t>
            </a:r>
            <a:r>
              <a:rPr lang="en-US" sz="2200" dirty="0" smtClean="0">
                <a:hlinkClick r:id="rId3"/>
              </a:rPr>
              <a:t>www.costars.state.pa.us/Login.aspx</a:t>
            </a:r>
            <a:r>
              <a:rPr lang="en-US" sz="2200" dirty="0" smtClean="0"/>
              <a:t> </a:t>
            </a:r>
            <a:endParaRPr lang="en-US" sz="2200" dirty="0"/>
          </a:p>
          <a:p>
            <a:endParaRPr lang="en-US" sz="2200" dirty="0" smtClean="0"/>
          </a:p>
          <a:p>
            <a:r>
              <a:rPr lang="en-US" sz="2200" dirty="0" smtClean="0"/>
              <a:t>Contract </a:t>
            </a:r>
            <a:r>
              <a:rPr lang="en-US" sz="2200" dirty="0"/>
              <a:t>Docs:   </a:t>
            </a:r>
            <a:endParaRPr lang="en-US" sz="2200" dirty="0" smtClean="0"/>
          </a:p>
          <a:p>
            <a:r>
              <a:rPr lang="en-US" sz="2200" dirty="0" smtClean="0">
                <a:hlinkClick r:id="rId4"/>
              </a:rPr>
              <a:t>http</a:t>
            </a:r>
            <a:r>
              <a:rPr lang="en-US" sz="2200" dirty="0">
                <a:hlinkClick r:id="rId4"/>
              </a:rPr>
              <a:t>://</a:t>
            </a:r>
            <a:r>
              <a:rPr lang="en-US" sz="2200" dirty="0" smtClean="0">
                <a:hlinkClick r:id="rId4"/>
              </a:rPr>
              <a:t>www.costars.state.pa.us/SearchVendorContract.aspx</a:t>
            </a:r>
            <a:r>
              <a:rPr lang="en-US" sz="2200" dirty="0" smtClean="0"/>
              <a:t> </a:t>
            </a:r>
          </a:p>
          <a:p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4903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57104" y="1982474"/>
            <a:ext cx="10049045" cy="2475226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chemeClr val="tx1"/>
                </a:solidFill>
                <a:latin typeface="Constantia" panose="02030602050306030303" pitchFamily="18" charset="0"/>
              </a:rPr>
              <a:t>Texas association </a:t>
            </a:r>
            <a:endParaRPr lang="en-US" sz="4000" b="1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r>
              <a:rPr lang="en-US" sz="40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of </a:t>
            </a:r>
            <a:r>
              <a:rPr lang="en-US" sz="4000" b="1" dirty="0">
                <a:solidFill>
                  <a:schemeClr val="tx1"/>
                </a:solidFill>
                <a:latin typeface="Constantia" panose="02030602050306030303" pitchFamily="18" charset="0"/>
              </a:rPr>
              <a:t>school </a:t>
            </a:r>
            <a:r>
              <a:rPr lang="en-US" sz="40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boards</a:t>
            </a:r>
          </a:p>
          <a:p>
            <a:r>
              <a:rPr lang="en-US" sz="40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&amp; </a:t>
            </a:r>
          </a:p>
          <a:p>
            <a:r>
              <a:rPr lang="en-US" sz="40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buy board program</a:t>
            </a:r>
            <a:endParaRPr lang="en-US" sz="4000" b="1" dirty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algn="ctr"/>
            <a:endParaRPr lang="en-US" sz="4000" b="1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algn="ctr"/>
            <a:endParaRPr lang="en-US" sz="4000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441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48680" y="-272239"/>
            <a:ext cx="10058400" cy="1643376"/>
          </a:xfrm>
        </p:spPr>
        <p:txBody>
          <a:bodyPr>
            <a:normAutofit/>
          </a:bodyPr>
          <a:lstStyle/>
          <a:p>
            <a:pPr algn="ctr"/>
            <a:endParaRPr lang="en-US" b="1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12" name="Subtitle 1"/>
          <p:cNvSpPr txBox="1">
            <a:spLocks/>
          </p:cNvSpPr>
          <p:nvPr/>
        </p:nvSpPr>
        <p:spPr>
          <a:xfrm>
            <a:off x="1048680" y="549449"/>
            <a:ext cx="10058400" cy="17740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r>
              <a:rPr lang="en-US" sz="36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COOPERATIVE PURCHASING PROGRAMS</a:t>
            </a:r>
          </a:p>
          <a:p>
            <a:endParaRPr lang="en-US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11604" y="2912913"/>
            <a:ext cx="69842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A </a:t>
            </a:r>
          </a:p>
          <a:p>
            <a:pPr algn="ctr"/>
            <a:r>
              <a:rPr lang="en-US" sz="48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Better Way </a:t>
            </a:r>
          </a:p>
          <a:p>
            <a:pPr algn="ctr"/>
            <a:r>
              <a:rPr lang="en-US" sz="48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to </a:t>
            </a:r>
          </a:p>
          <a:p>
            <a:pPr algn="ctr"/>
            <a:r>
              <a:rPr lang="en-US" sz="4800" b="1" dirty="0">
                <a:solidFill>
                  <a:srgbClr val="00206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Sell a Fire Truck</a:t>
            </a:r>
          </a:p>
        </p:txBody>
      </p:sp>
    </p:spTree>
    <p:extLst>
      <p:ext uri="{BB962C8B-B14F-4D97-AF65-F5344CB8AC3E}">
        <p14:creationId xmlns:p14="http://schemas.microsoft.com/office/powerpoint/2010/main" val="1463293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51258" y="511996"/>
            <a:ext cx="9912690" cy="888996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Texas association of school boards</a:t>
            </a:r>
          </a:p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&amp; buy board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51258" y="2725417"/>
            <a:ext cx="991269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Terms:		</a:t>
            </a:r>
            <a:r>
              <a:rPr lang="en-US" sz="2200" dirty="0" smtClean="0">
                <a:solidFill>
                  <a:srgbClr val="002060"/>
                </a:solidFill>
              </a:rPr>
              <a:t>9/1/15 thru 8/31/16     (3) one-year options</a:t>
            </a:r>
          </a:p>
          <a:p>
            <a:endParaRPr lang="en-US" sz="2200" dirty="0" smtClean="0"/>
          </a:p>
          <a:p>
            <a:r>
              <a:rPr lang="en-US" sz="2200" dirty="0" smtClean="0"/>
              <a:t>Fees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:    		</a:t>
            </a:r>
            <a:r>
              <a:rPr lang="en-US" sz="2200" dirty="0" smtClean="0">
                <a:solidFill>
                  <a:srgbClr val="002060"/>
                </a:solidFill>
              </a:rPr>
              <a:t>$1,500 per Order</a:t>
            </a:r>
          </a:p>
          <a:p>
            <a:endParaRPr lang="en-US" sz="2200" dirty="0" smtClean="0"/>
          </a:p>
          <a:p>
            <a:r>
              <a:rPr lang="en-US" sz="2200" dirty="0" smtClean="0"/>
              <a:t>Area:		</a:t>
            </a:r>
            <a:r>
              <a:rPr lang="en-US" sz="2200" dirty="0" smtClean="0">
                <a:solidFill>
                  <a:srgbClr val="002060"/>
                </a:solidFill>
              </a:rPr>
              <a:t>National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en-US" sz="2200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2200" dirty="0" smtClean="0"/>
          </a:p>
          <a:p>
            <a:r>
              <a:rPr lang="en-US" sz="2200" dirty="0" smtClean="0"/>
              <a:t>Catalog</a:t>
            </a:r>
            <a:r>
              <a:rPr lang="en-US" sz="2200" dirty="0"/>
              <a:t>:	</a:t>
            </a:r>
            <a:r>
              <a:rPr lang="en-US" sz="2200" dirty="0" smtClean="0">
                <a:solidFill>
                  <a:srgbClr val="002060"/>
                </a:solidFill>
              </a:rPr>
              <a:t>Full Product Line, Published Options</a:t>
            </a:r>
          </a:p>
          <a:p>
            <a:endParaRPr lang="en-US" sz="2200" dirty="0" smtClean="0">
              <a:solidFill>
                <a:srgbClr val="002060"/>
              </a:solidFill>
            </a:endParaRPr>
          </a:p>
          <a:p>
            <a:r>
              <a:rPr lang="en-US" sz="2200" dirty="0" smtClean="0"/>
              <a:t>Pricing:	</a:t>
            </a:r>
            <a:r>
              <a:rPr lang="en-US" sz="2200" dirty="0"/>
              <a:t>	</a:t>
            </a:r>
            <a:r>
              <a:rPr lang="en-US" sz="2200" dirty="0" smtClean="0">
                <a:solidFill>
                  <a:srgbClr val="002060"/>
                </a:solidFill>
              </a:rPr>
              <a:t>Sutphen SQS2  -  15% Discount</a:t>
            </a:r>
            <a:endParaRPr lang="en-US" sz="2200" dirty="0">
              <a:solidFill>
                <a:srgbClr val="002060"/>
              </a:solidFill>
            </a:endParaRPr>
          </a:p>
          <a:p>
            <a:endParaRPr lang="en-US" sz="2200" dirty="0">
              <a:solidFill>
                <a:srgbClr val="002060"/>
              </a:solidFill>
            </a:endParaRPr>
          </a:p>
          <a:p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36572" y="1599268"/>
            <a:ext cx="384628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i="1" dirty="0">
                <a:solidFill>
                  <a:srgbClr val="002060"/>
                </a:solidFill>
              </a:rPr>
              <a:t>Contract # </a:t>
            </a:r>
            <a:r>
              <a:rPr lang="en-US" sz="2600" i="1" dirty="0" smtClean="0">
                <a:solidFill>
                  <a:srgbClr val="002060"/>
                </a:solidFill>
              </a:rPr>
              <a:t>491-15</a:t>
            </a:r>
            <a:endParaRPr lang="en-US" sz="26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6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51258" y="511996"/>
            <a:ext cx="9912690" cy="888996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Texas association of school boards</a:t>
            </a:r>
          </a:p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&amp; buy board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98170" y="2377073"/>
            <a:ext cx="9942287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dirty="0" smtClean="0"/>
          </a:p>
          <a:p>
            <a:pPr>
              <a:spcAft>
                <a:spcPts val="400"/>
              </a:spcAft>
            </a:pPr>
            <a:r>
              <a:rPr lang="en-US" sz="2200" dirty="0" smtClean="0"/>
              <a:t>Purchasing Notes:	</a:t>
            </a:r>
            <a:r>
              <a:rPr lang="en-US" sz="2200" dirty="0" smtClean="0">
                <a:solidFill>
                  <a:srgbClr val="002060"/>
                </a:solidFill>
              </a:rPr>
              <a:t>Must be a Member    </a:t>
            </a:r>
          </a:p>
          <a:p>
            <a:pPr>
              <a:spcAft>
                <a:spcPts val="400"/>
              </a:spcAft>
            </a:pPr>
            <a:r>
              <a:rPr lang="en-US" sz="2200" dirty="0">
                <a:solidFill>
                  <a:srgbClr val="002060"/>
                </a:solidFill>
              </a:rPr>
              <a:t>	</a:t>
            </a:r>
            <a:r>
              <a:rPr lang="en-US" sz="2200" dirty="0" smtClean="0">
                <a:solidFill>
                  <a:srgbClr val="002060"/>
                </a:solidFill>
              </a:rPr>
              <a:t>				Purchase Order is issued from the Buy Board</a:t>
            </a:r>
            <a:endParaRPr lang="en-US" sz="2200" dirty="0">
              <a:solidFill>
                <a:srgbClr val="002060"/>
              </a:solidFill>
            </a:endParaRPr>
          </a:p>
          <a:p>
            <a:pPr>
              <a:spcAft>
                <a:spcPts val="400"/>
              </a:spcAft>
            </a:pPr>
            <a:r>
              <a:rPr lang="en-US" sz="2200" dirty="0" smtClean="0">
                <a:solidFill>
                  <a:srgbClr val="002060"/>
                </a:solidFill>
              </a:rPr>
              <a:t>					</a:t>
            </a:r>
            <a:endParaRPr lang="en-US" sz="2200" dirty="0" smtClean="0"/>
          </a:p>
          <a:p>
            <a:r>
              <a:rPr lang="en-US" sz="2200" dirty="0" smtClean="0"/>
              <a:t>General </a:t>
            </a:r>
            <a:r>
              <a:rPr lang="en-US" sz="2200" dirty="0"/>
              <a:t>Info</a:t>
            </a:r>
            <a:r>
              <a:rPr lang="en-US" sz="2200" dirty="0" smtClean="0"/>
              <a:t>:	   	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hlinkClick r:id="rId2"/>
              </a:rPr>
              <a:t>https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hlinkClick r:id="rId2"/>
              </a:rPr>
              <a:t>://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hlinkClick r:id="rId2"/>
              </a:rPr>
              <a:t>www.buyboard.com/National.aspx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en-US" sz="2200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2200" dirty="0" smtClean="0"/>
          </a:p>
          <a:p>
            <a:r>
              <a:rPr lang="en-US" sz="2200" dirty="0" smtClean="0"/>
              <a:t>Member Info:  		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hlinkClick r:id="rId3"/>
              </a:rPr>
              <a:t>https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hlinkClick r:id="rId3"/>
              </a:rPr>
              <a:t>://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hlinkClick r:id="rId3"/>
              </a:rPr>
              <a:t>www.buyboard.com/BuyBoard/How-to-Join.aspx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en-US" sz="2200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53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57104" y="1982474"/>
            <a:ext cx="10049045" cy="2475226"/>
          </a:xfrm>
        </p:spPr>
        <p:txBody>
          <a:bodyPr>
            <a:noAutofit/>
          </a:bodyPr>
          <a:lstStyle/>
          <a:p>
            <a:endParaRPr lang="en-US" sz="4000" b="1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r>
              <a:rPr lang="en-US" sz="40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Florida </a:t>
            </a:r>
            <a:r>
              <a:rPr lang="en-US" sz="4000" b="1" dirty="0">
                <a:solidFill>
                  <a:schemeClr val="tx1"/>
                </a:solidFill>
                <a:latin typeface="Constantia" panose="02030602050306030303" pitchFamily="18" charset="0"/>
              </a:rPr>
              <a:t>sheriffs </a:t>
            </a:r>
            <a:r>
              <a:rPr lang="en-US" sz="40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association</a:t>
            </a:r>
            <a:endParaRPr lang="en-US" sz="4000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040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57155" y="642624"/>
            <a:ext cx="9912690" cy="888996"/>
          </a:xfrm>
        </p:spPr>
        <p:txBody>
          <a:bodyPr>
            <a:normAutofit/>
          </a:bodyPr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Florida sheriffs association</a:t>
            </a:r>
            <a:endParaRPr lang="en-US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73250" y="1307576"/>
            <a:ext cx="10318750" cy="795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	</a:t>
            </a:r>
          </a:p>
          <a:p>
            <a:r>
              <a:rPr lang="en-US" sz="22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200" dirty="0" smtClean="0"/>
              <a:t>Current FSA Contractors: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192803"/>
              </p:ext>
            </p:extLst>
          </p:nvPr>
        </p:nvGraphicFramePr>
        <p:xfrm>
          <a:off x="1950639" y="2369137"/>
          <a:ext cx="8049702" cy="4123243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024851"/>
                <a:gridCol w="4024851"/>
              </a:tblGrid>
              <a:tr h="29356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ETR</a:t>
                      </a:r>
                      <a:r>
                        <a:rPr lang="en-US" sz="22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22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L.L.C</a:t>
                      </a:r>
                      <a:r>
                        <a:rPr lang="en-US" sz="22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.</a:t>
                      </a:r>
                      <a:endParaRPr lang="en-US" sz="2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solidFill>
                            <a:srgbClr val="002060"/>
                          </a:solidFill>
                          <a:effectLst/>
                        </a:rPr>
                        <a:t>Medix Specialty Vehicles</a:t>
                      </a:r>
                      <a:endParaRPr lang="en-US" sz="22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356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Braun Industries</a:t>
                      </a:r>
                      <a:endParaRPr lang="en-US" sz="2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solidFill>
                            <a:srgbClr val="002060"/>
                          </a:solidFill>
                          <a:effectLst/>
                        </a:rPr>
                        <a:t>Osage Industries</a:t>
                      </a:r>
                      <a:endParaRPr lang="en-US" sz="22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356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Demers Ambulance USA</a:t>
                      </a:r>
                      <a:endParaRPr lang="en-US" sz="2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solidFill>
                            <a:srgbClr val="002060"/>
                          </a:solidFill>
                          <a:effectLst/>
                        </a:rPr>
                        <a:t>Pierce Manufacturing</a:t>
                      </a:r>
                      <a:endParaRPr lang="en-US" sz="22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356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E-ONE</a:t>
                      </a:r>
                      <a:endParaRPr lang="en-US" sz="2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Road Rescue Emergency Vehicles </a:t>
                      </a:r>
                      <a:endParaRPr lang="en-US" sz="2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356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Excellence </a:t>
                      </a:r>
                      <a:r>
                        <a:rPr lang="en-US" sz="22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Inc.</a:t>
                      </a:r>
                      <a:endParaRPr lang="en-US" sz="2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solidFill>
                            <a:srgbClr val="002060"/>
                          </a:solidFill>
                          <a:effectLst/>
                        </a:rPr>
                        <a:t>Rosenbauer</a:t>
                      </a:r>
                      <a:endParaRPr lang="en-US" sz="22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356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HME</a:t>
                      </a:r>
                      <a:r>
                        <a:rPr lang="en-US" sz="22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, Inc. </a:t>
                      </a:r>
                      <a:endParaRPr lang="en-US" sz="2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solidFill>
                            <a:srgbClr val="002060"/>
                          </a:solidFill>
                          <a:effectLst/>
                        </a:rPr>
                        <a:t>Smeal Fire Apparatus</a:t>
                      </a:r>
                      <a:endParaRPr lang="en-US" sz="22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75193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Horton Emergency Vehicles</a:t>
                      </a:r>
                      <a:endParaRPr lang="en-US" sz="2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Sutphen</a:t>
                      </a:r>
                      <a:endParaRPr lang="en-US" sz="2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356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solidFill>
                            <a:srgbClr val="002060"/>
                          </a:solidFill>
                          <a:effectLst/>
                        </a:rPr>
                        <a:t>KME</a:t>
                      </a:r>
                      <a:endParaRPr lang="en-US" sz="22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Toyne</a:t>
                      </a:r>
                      <a:r>
                        <a:rPr lang="en-US" sz="22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, Inc. </a:t>
                      </a:r>
                      <a:endParaRPr lang="en-US" sz="2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356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solidFill>
                            <a:srgbClr val="002060"/>
                          </a:solidFill>
                          <a:effectLst/>
                        </a:rPr>
                        <a:t>KME/ETR (Florida)</a:t>
                      </a:r>
                      <a:endParaRPr lang="en-US" sz="22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Toyne</a:t>
                      </a:r>
                      <a:r>
                        <a:rPr lang="en-US" sz="22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, Inc.</a:t>
                      </a:r>
                      <a:endParaRPr lang="en-US" sz="2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8239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solidFill>
                            <a:srgbClr val="002060"/>
                          </a:solidFill>
                          <a:effectLst/>
                        </a:rPr>
                        <a:t>KME/NAFECO (Florida)</a:t>
                      </a:r>
                      <a:endParaRPr lang="en-US" sz="22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Wheeled Coach Industries Inc.</a:t>
                      </a:r>
                      <a:endParaRPr lang="en-US" sz="2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356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McCoy Miller Emergency Vehicles</a:t>
                      </a:r>
                      <a:endParaRPr lang="en-US" sz="2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9731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57155" y="642624"/>
            <a:ext cx="9912690" cy="888996"/>
          </a:xfrm>
        </p:spPr>
        <p:txBody>
          <a:bodyPr>
            <a:normAutofit/>
          </a:bodyPr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Florida sheriffs association</a:t>
            </a:r>
            <a:endParaRPr lang="en-US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4125" y="1869080"/>
            <a:ext cx="10318750" cy="3842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200" i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2200" dirty="0" smtClean="0"/>
              <a:t>Terms:		</a:t>
            </a:r>
            <a:r>
              <a:rPr lang="en-US" sz="2200" dirty="0" smtClean="0">
                <a:solidFill>
                  <a:srgbClr val="002060"/>
                </a:solidFill>
              </a:rPr>
              <a:t>2/2/15 thru  3/31/16</a:t>
            </a:r>
          </a:p>
          <a:p>
            <a:endParaRPr lang="en-US" sz="2200" dirty="0" smtClean="0"/>
          </a:p>
          <a:p>
            <a:r>
              <a:rPr lang="en-US" sz="2200" dirty="0" smtClean="0"/>
              <a:t>Type:</a:t>
            </a:r>
            <a:r>
              <a:rPr lang="en-US" sz="2200" dirty="0"/>
              <a:t>		</a:t>
            </a:r>
            <a:r>
              <a:rPr lang="en-US" sz="2200" dirty="0" smtClean="0">
                <a:solidFill>
                  <a:srgbClr val="002060"/>
                </a:solidFill>
              </a:rPr>
              <a:t>Multiple Award</a:t>
            </a:r>
          </a:p>
          <a:p>
            <a:endParaRPr lang="en-US" sz="2200" dirty="0" smtClean="0"/>
          </a:p>
          <a:p>
            <a:r>
              <a:rPr lang="en-US" sz="2200" dirty="0" smtClean="0"/>
              <a:t>Fees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:    		</a:t>
            </a:r>
            <a:r>
              <a:rPr lang="en-US" sz="2200" dirty="0" smtClean="0">
                <a:solidFill>
                  <a:srgbClr val="002060"/>
                </a:solidFill>
              </a:rPr>
              <a:t>.75%  </a:t>
            </a:r>
          </a:p>
          <a:p>
            <a:endParaRPr lang="en-US" sz="2200" dirty="0" smtClean="0"/>
          </a:p>
          <a:p>
            <a:r>
              <a:rPr lang="en-US" sz="2200" dirty="0" smtClean="0"/>
              <a:t>Area:		</a:t>
            </a:r>
            <a:r>
              <a:rPr lang="en-US" sz="2200" dirty="0" smtClean="0">
                <a:solidFill>
                  <a:srgbClr val="002060"/>
                </a:solidFill>
              </a:rPr>
              <a:t>National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en-US" sz="2200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2200" dirty="0" smtClean="0"/>
          </a:p>
          <a:p>
            <a:pPr>
              <a:spcAft>
                <a:spcPts val="200"/>
              </a:spcAft>
            </a:pPr>
            <a:r>
              <a:rPr lang="en-US" sz="2200" dirty="0" smtClean="0"/>
              <a:t>Catalog</a:t>
            </a:r>
            <a:r>
              <a:rPr lang="en-US" sz="2200" dirty="0"/>
              <a:t>:	</a:t>
            </a:r>
            <a:r>
              <a:rPr lang="en-US" sz="2200" dirty="0" smtClean="0">
                <a:solidFill>
                  <a:srgbClr val="002060"/>
                </a:solidFill>
              </a:rPr>
              <a:t>Full Vehicle Product Line, no Published Options</a:t>
            </a:r>
          </a:p>
          <a:p>
            <a:pPr>
              <a:spcAft>
                <a:spcPts val="200"/>
              </a:spcAft>
            </a:pPr>
            <a:r>
              <a:rPr lang="en-US" sz="2200" dirty="0">
                <a:solidFill>
                  <a:srgbClr val="002060"/>
                </a:solidFill>
              </a:rPr>
              <a:t>	</a:t>
            </a:r>
            <a:r>
              <a:rPr lang="en-US" sz="2200" dirty="0" smtClean="0">
                <a:solidFill>
                  <a:srgbClr val="002060"/>
                </a:solidFill>
              </a:rPr>
              <a:t>		</a:t>
            </a:r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6915" y="1143114"/>
            <a:ext cx="384628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i="1" dirty="0">
                <a:solidFill>
                  <a:srgbClr val="002060"/>
                </a:solidFill>
              </a:rPr>
              <a:t>Contract # </a:t>
            </a:r>
            <a:r>
              <a:rPr lang="en-US" sz="2600" i="1" dirty="0" smtClean="0">
                <a:solidFill>
                  <a:srgbClr val="002060"/>
                </a:solidFill>
              </a:rPr>
              <a:t>15-11-0116</a:t>
            </a:r>
            <a:endParaRPr lang="en-US" sz="26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97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57155" y="642624"/>
            <a:ext cx="9912690" cy="888996"/>
          </a:xfrm>
        </p:spPr>
        <p:txBody>
          <a:bodyPr>
            <a:normAutofit/>
          </a:bodyPr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Florida sheriffs association</a:t>
            </a:r>
            <a:endParaRPr lang="en-US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87953" y="1850934"/>
            <a:ext cx="1031875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200" i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2200" dirty="0"/>
              <a:t>Pricing:		</a:t>
            </a:r>
            <a:r>
              <a:rPr lang="en-US" sz="2200" dirty="0" smtClean="0">
                <a:solidFill>
                  <a:srgbClr val="002060"/>
                </a:solidFill>
              </a:rPr>
              <a:t> Configured Vehicles, SQS2 Based Net Pricing</a:t>
            </a:r>
          </a:p>
          <a:p>
            <a:endParaRPr lang="en-US" sz="2200" dirty="0" smtClean="0">
              <a:solidFill>
                <a:srgbClr val="002060"/>
              </a:solidFill>
            </a:endParaRPr>
          </a:p>
          <a:p>
            <a:r>
              <a:rPr lang="en-US" sz="2200" dirty="0" smtClean="0">
                <a:solidFill>
                  <a:srgbClr val="002060"/>
                </a:solidFill>
              </a:rPr>
              <a:t>	</a:t>
            </a:r>
            <a:r>
              <a:rPr lang="en-US" sz="2200" dirty="0">
                <a:solidFill>
                  <a:srgbClr val="002060"/>
                </a:solidFill>
              </a:rPr>
              <a:t>		</a:t>
            </a:r>
            <a:r>
              <a:rPr lang="en-US" sz="2200" dirty="0" smtClean="0">
                <a:solidFill>
                  <a:srgbClr val="002060"/>
                </a:solidFill>
              </a:rPr>
              <a:t>Additional </a:t>
            </a:r>
            <a:r>
              <a:rPr lang="en-US" sz="2200" dirty="0">
                <a:solidFill>
                  <a:srgbClr val="002060"/>
                </a:solidFill>
              </a:rPr>
              <a:t>options from Base Model are summarized on bid </a:t>
            </a:r>
            <a:r>
              <a:rPr lang="en-US" sz="2200" dirty="0" smtClean="0">
                <a:solidFill>
                  <a:srgbClr val="002060"/>
                </a:solidFill>
              </a:rPr>
              <a:t>page</a:t>
            </a:r>
            <a:endParaRPr lang="en-US" sz="2200" dirty="0">
              <a:solidFill>
                <a:srgbClr val="002060"/>
              </a:solidFill>
            </a:endParaRPr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Purchasing Notes:	</a:t>
            </a:r>
          </a:p>
          <a:p>
            <a:endParaRPr lang="en-US" sz="2200" dirty="0" smtClean="0"/>
          </a:p>
          <a:p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		</a:t>
            </a:r>
            <a:r>
              <a:rPr lang="en-US" sz="2200" dirty="0" smtClean="0">
                <a:solidFill>
                  <a:srgbClr val="002060"/>
                </a:solidFill>
              </a:rPr>
              <a:t>  	Contract Number on Purchase Document</a:t>
            </a:r>
          </a:p>
          <a:p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692109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57155" y="642624"/>
            <a:ext cx="9912690" cy="888996"/>
          </a:xfrm>
        </p:spPr>
        <p:txBody>
          <a:bodyPr>
            <a:normAutofit/>
          </a:bodyPr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Florida sheriffs association</a:t>
            </a:r>
            <a:endParaRPr lang="en-US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57155" y="2136684"/>
            <a:ext cx="10318750" cy="248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	</a:t>
            </a:r>
          </a:p>
          <a:p>
            <a:r>
              <a:rPr lang="en-US" sz="2200" dirty="0"/>
              <a:t>General Info</a:t>
            </a:r>
            <a:r>
              <a:rPr lang="en-US" sz="2200" dirty="0" smtClean="0"/>
              <a:t>:	     </a:t>
            </a:r>
          </a:p>
          <a:p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hlinkClick r:id="rId2"/>
              </a:rPr>
              <a:t>http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hlinkClick r:id="rId2"/>
              </a:rPr>
              <a:t>://www.flsheriffs.org/about_us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hlinkClick r:id="rId2"/>
              </a:rPr>
              <a:t>/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en-US" sz="2200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Bid </a:t>
            </a:r>
            <a:r>
              <a:rPr lang="en-US" sz="2200" dirty="0"/>
              <a:t>Award Docs</a:t>
            </a:r>
            <a:r>
              <a:rPr lang="en-US" sz="2200" dirty="0" smtClean="0"/>
              <a:t>: 	</a:t>
            </a:r>
          </a:p>
          <a:p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hlinkClick r:id="rId3"/>
              </a:rPr>
              <a:t>http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hlinkClick r:id="rId3"/>
              </a:rPr>
              <a:t>://www.flsheriffs.org/purchasing_programs/cooperative-fleet/fire-rescue-ems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hlinkClick r:id="rId3"/>
              </a:rPr>
              <a:t>/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90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38054" y="1563374"/>
            <a:ext cx="10049045" cy="3603712"/>
          </a:xfrm>
        </p:spPr>
        <p:txBody>
          <a:bodyPr>
            <a:noAutofit/>
          </a:bodyPr>
          <a:lstStyle/>
          <a:p>
            <a:endParaRPr lang="en-US" sz="4000" b="1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r>
              <a:rPr lang="en-US" sz="40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New jersey</a:t>
            </a:r>
          </a:p>
          <a:p>
            <a:r>
              <a:rPr lang="en-US" sz="40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State contract</a:t>
            </a:r>
            <a:endParaRPr lang="en-US" sz="4000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494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48680" y="756924"/>
            <a:ext cx="9912690" cy="670432"/>
          </a:xfrm>
        </p:spPr>
        <p:txBody>
          <a:bodyPr>
            <a:normAutofit/>
          </a:bodyPr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New jersey state contract</a:t>
            </a:r>
          </a:p>
          <a:p>
            <a:pPr algn="ctr"/>
            <a:endParaRPr lang="en-US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97214" y="1959297"/>
            <a:ext cx="102870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200" i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2200" dirty="0" smtClean="0"/>
              <a:t>Terms:		</a:t>
            </a:r>
            <a:r>
              <a:rPr lang="en-US" sz="2200" dirty="0" smtClean="0">
                <a:solidFill>
                  <a:srgbClr val="002060"/>
                </a:solidFill>
              </a:rPr>
              <a:t>5/15/14 thru 5/15/19</a:t>
            </a:r>
          </a:p>
          <a:p>
            <a:endParaRPr lang="en-US" sz="2200" dirty="0" smtClean="0"/>
          </a:p>
          <a:p>
            <a:r>
              <a:rPr lang="en-US" sz="2200" dirty="0" smtClean="0"/>
              <a:t>Fees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:    		</a:t>
            </a:r>
            <a:r>
              <a:rPr lang="en-US" sz="2200" dirty="0" smtClean="0">
                <a:solidFill>
                  <a:srgbClr val="002060"/>
                </a:solidFill>
              </a:rPr>
              <a:t>N/A</a:t>
            </a:r>
          </a:p>
          <a:p>
            <a:endParaRPr lang="en-US" sz="2200" dirty="0" smtClean="0"/>
          </a:p>
          <a:p>
            <a:r>
              <a:rPr lang="en-US" sz="2200" dirty="0" smtClean="0"/>
              <a:t>Area:		</a:t>
            </a:r>
            <a:r>
              <a:rPr lang="en-US" sz="2200" dirty="0" smtClean="0">
                <a:solidFill>
                  <a:srgbClr val="002060"/>
                </a:solidFill>
              </a:rPr>
              <a:t>New Jersey</a:t>
            </a:r>
            <a:endParaRPr lang="en-US" sz="2200" dirty="0">
              <a:solidFill>
                <a:srgbClr val="002060"/>
              </a:solidFill>
            </a:endParaRPr>
          </a:p>
          <a:p>
            <a:endParaRPr lang="en-US" sz="2200" dirty="0" smtClean="0"/>
          </a:p>
          <a:p>
            <a:r>
              <a:rPr lang="en-US" sz="2200" dirty="0" smtClean="0"/>
              <a:t>Catalog</a:t>
            </a:r>
            <a:r>
              <a:rPr lang="en-US" sz="2200" dirty="0"/>
              <a:t>:	</a:t>
            </a:r>
            <a:r>
              <a:rPr lang="en-US" sz="2200" dirty="0">
                <a:solidFill>
                  <a:srgbClr val="002060"/>
                </a:solidFill>
              </a:rPr>
              <a:t>Full Product Line &amp; Options </a:t>
            </a:r>
          </a:p>
          <a:p>
            <a:endParaRPr lang="en-US" sz="2200" dirty="0" smtClean="0"/>
          </a:p>
          <a:p>
            <a:r>
              <a:rPr lang="en-US" sz="2200" dirty="0" smtClean="0"/>
              <a:t>Notes:		</a:t>
            </a:r>
            <a:r>
              <a:rPr lang="en-US" sz="2200" dirty="0" smtClean="0">
                <a:solidFill>
                  <a:srgbClr val="002060"/>
                </a:solidFill>
              </a:rPr>
              <a:t>Piggybacks GSA Contract</a:t>
            </a:r>
          </a:p>
          <a:p>
            <a:endParaRPr lang="en-US" sz="2200" dirty="0" smtClean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68800" y="1388769"/>
            <a:ext cx="299302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solidFill>
                  <a:srgbClr val="002060"/>
                </a:solidFill>
              </a:rPr>
              <a:t>Contract # </a:t>
            </a:r>
            <a:r>
              <a:rPr lang="en-US" sz="2400" i="1" dirty="0" smtClean="0">
                <a:solidFill>
                  <a:srgbClr val="002060"/>
                </a:solidFill>
              </a:rPr>
              <a:t>A86453</a:t>
            </a:r>
            <a:endParaRPr lang="en-US" sz="24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53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48680" y="756924"/>
            <a:ext cx="9912690" cy="670432"/>
          </a:xfrm>
        </p:spPr>
        <p:txBody>
          <a:bodyPr>
            <a:normAutofit/>
          </a:bodyPr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New jersey state contract</a:t>
            </a:r>
          </a:p>
          <a:p>
            <a:pPr algn="ctr"/>
            <a:endParaRPr lang="en-US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9442" y="1857697"/>
            <a:ext cx="102870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200" i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2200" dirty="0" smtClean="0">
              <a:solidFill>
                <a:srgbClr val="002060"/>
              </a:solidFill>
            </a:endParaRPr>
          </a:p>
          <a:p>
            <a:r>
              <a:rPr lang="en-US" sz="2200" dirty="0" smtClean="0"/>
              <a:t>General </a:t>
            </a:r>
            <a:r>
              <a:rPr lang="en-US" sz="2200" dirty="0"/>
              <a:t>Info</a:t>
            </a:r>
            <a:r>
              <a:rPr lang="en-US" sz="2200" dirty="0" smtClean="0"/>
              <a:t>:</a:t>
            </a:r>
          </a:p>
          <a:p>
            <a:r>
              <a:rPr lang="en-US" sz="2200" dirty="0" smtClean="0">
                <a:hlinkClick r:id="rId2"/>
              </a:rPr>
              <a:t>http</a:t>
            </a:r>
            <a:r>
              <a:rPr lang="en-US" sz="2200" dirty="0">
                <a:hlinkClick r:id="rId2"/>
              </a:rPr>
              <a:t>://www.state.nj.us/treasury/purchase/coop_agency.shtml</a:t>
            </a:r>
            <a:r>
              <a:rPr lang="en-US" sz="2200" dirty="0"/>
              <a:t> </a:t>
            </a:r>
          </a:p>
          <a:p>
            <a:endParaRPr lang="en-US" sz="2200" dirty="0" smtClean="0"/>
          </a:p>
          <a:p>
            <a:r>
              <a:rPr lang="en-US" sz="2200" dirty="0" smtClean="0"/>
              <a:t>FAQ:			</a:t>
            </a:r>
          </a:p>
          <a:p>
            <a:r>
              <a:rPr lang="en-US" sz="2200" dirty="0" smtClean="0">
                <a:hlinkClick r:id="rId3"/>
              </a:rPr>
              <a:t>http</a:t>
            </a:r>
            <a:r>
              <a:rPr lang="en-US" sz="2200" dirty="0">
                <a:hlinkClick r:id="rId3"/>
              </a:rPr>
              <a:t>://</a:t>
            </a:r>
            <a:r>
              <a:rPr lang="en-US" sz="2200" dirty="0" smtClean="0">
                <a:hlinkClick r:id="rId3"/>
              </a:rPr>
              <a:t>www.state.nj.us/treasury/purchase/coop_faq.shtml</a:t>
            </a:r>
            <a:r>
              <a:rPr lang="en-US" sz="2200" dirty="0" smtClean="0"/>
              <a:t> </a:t>
            </a:r>
            <a:endParaRPr lang="en-US" sz="2200" dirty="0"/>
          </a:p>
          <a:p>
            <a:endParaRPr lang="en-US" sz="2200" dirty="0" smtClean="0"/>
          </a:p>
          <a:p>
            <a:r>
              <a:rPr lang="en-US" sz="2200" dirty="0" smtClean="0"/>
              <a:t>Contract </a:t>
            </a:r>
            <a:r>
              <a:rPr lang="en-US" sz="2200" dirty="0"/>
              <a:t>Docs</a:t>
            </a:r>
            <a:r>
              <a:rPr lang="en-US" sz="2200" dirty="0" smtClean="0"/>
              <a:t>:	</a:t>
            </a:r>
          </a:p>
          <a:p>
            <a:r>
              <a:rPr lang="en-US" sz="2200" dirty="0" smtClean="0">
                <a:hlinkClick r:id="rId4"/>
              </a:rPr>
              <a:t>http</a:t>
            </a:r>
            <a:r>
              <a:rPr lang="en-US" sz="2200" dirty="0">
                <a:hlinkClick r:id="rId4"/>
              </a:rPr>
              <a:t>://</a:t>
            </a:r>
            <a:r>
              <a:rPr lang="en-US" sz="2200" dirty="0" smtClean="0">
                <a:hlinkClick r:id="rId4"/>
              </a:rPr>
              <a:t>www.state.nj.us/treasury/purchase/noa/contracts/g8035_13-r-22923.shtml</a:t>
            </a:r>
            <a:r>
              <a:rPr lang="en-US" sz="2200" dirty="0" smtClean="0"/>
              <a:t> </a:t>
            </a:r>
            <a:endParaRPr lang="en-US" sz="2200" dirty="0"/>
          </a:p>
          <a:p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0616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48680" y="-272239"/>
            <a:ext cx="10058400" cy="1643376"/>
          </a:xfrm>
        </p:spPr>
        <p:txBody>
          <a:bodyPr>
            <a:normAutofit/>
          </a:bodyPr>
          <a:lstStyle/>
          <a:p>
            <a:pPr algn="ctr"/>
            <a:endParaRPr lang="en-US" b="1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1730" y="2699404"/>
            <a:ext cx="851535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rgbClr val="002060"/>
                </a:solidFill>
                <a:latin typeface="Constantia" panose="02030602050306030303" pitchFamily="18" charset="0"/>
              </a:rPr>
              <a:t>50% – 70% of Sutphen Sales </a:t>
            </a:r>
          </a:p>
          <a:p>
            <a:r>
              <a:rPr lang="en-US" sz="2600" dirty="0">
                <a:solidFill>
                  <a:srgbClr val="002060"/>
                </a:solidFill>
                <a:latin typeface="Constantia" panose="02030602050306030303" pitchFamily="18" charset="0"/>
              </a:rPr>
              <a:t>Full &amp; Open Competition</a:t>
            </a:r>
          </a:p>
          <a:p>
            <a:endParaRPr lang="en-US" sz="2600" dirty="0" smtClean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r>
              <a:rPr lang="en-US" sz="26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Sutphen </a:t>
            </a:r>
            <a:r>
              <a:rPr lang="en-US" sz="2600" dirty="0">
                <a:solidFill>
                  <a:srgbClr val="002060"/>
                </a:solidFill>
                <a:latin typeface="Constantia" panose="02030602050306030303" pitchFamily="18" charset="0"/>
              </a:rPr>
              <a:t>has 9 Pre-Negotiated Contracts </a:t>
            </a:r>
          </a:p>
          <a:p>
            <a:r>
              <a:rPr lang="en-US" sz="2600" dirty="0">
                <a:solidFill>
                  <a:srgbClr val="002060"/>
                </a:solidFill>
                <a:latin typeface="Constantia" panose="02030602050306030303" pitchFamily="18" charset="0"/>
              </a:rPr>
              <a:t>to Simplify Your Sales Process</a:t>
            </a:r>
            <a:r>
              <a:rPr lang="en-US" sz="26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!</a:t>
            </a:r>
          </a:p>
          <a:p>
            <a:endParaRPr lang="en-US" sz="2600" dirty="0" smtClean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r>
              <a:rPr lang="en-US" sz="26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Sutphen’s </a:t>
            </a:r>
            <a:r>
              <a:rPr lang="en-US" sz="2600" dirty="0">
                <a:solidFill>
                  <a:srgbClr val="002060"/>
                </a:solidFill>
                <a:latin typeface="Constantia" panose="02030602050306030303" pitchFamily="18" charset="0"/>
              </a:rPr>
              <a:t>Cooperative Purchasing Contracts . . . </a:t>
            </a:r>
          </a:p>
          <a:p>
            <a:r>
              <a:rPr lang="en-US" sz="2600" dirty="0">
                <a:solidFill>
                  <a:srgbClr val="002060"/>
                </a:solidFill>
                <a:latin typeface="Constantia" panose="02030602050306030303" pitchFamily="18" charset="0"/>
              </a:rPr>
              <a:t>Are YOUR Secret Weapon</a:t>
            </a:r>
            <a:r>
              <a:rPr lang="en-US" sz="26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!</a:t>
            </a:r>
            <a:endParaRPr lang="en-US" sz="26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sp>
        <p:nvSpPr>
          <p:cNvPr id="12" name="Subtitle 1"/>
          <p:cNvSpPr txBox="1">
            <a:spLocks/>
          </p:cNvSpPr>
          <p:nvPr/>
        </p:nvSpPr>
        <p:spPr>
          <a:xfrm>
            <a:off x="1048680" y="549449"/>
            <a:ext cx="10058400" cy="17740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r>
              <a:rPr lang="en-US" sz="36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COOPERATIVE PURCHASING PROGRAMS</a:t>
            </a:r>
          </a:p>
          <a:p>
            <a:endParaRPr lang="en-US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49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38054" y="1563374"/>
            <a:ext cx="10049045" cy="2475226"/>
          </a:xfrm>
        </p:spPr>
        <p:txBody>
          <a:bodyPr>
            <a:noAutofit/>
          </a:bodyPr>
          <a:lstStyle/>
          <a:p>
            <a:endParaRPr lang="en-US" sz="4000" b="1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r>
              <a:rPr lang="en-US" sz="40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Houston-</a:t>
            </a:r>
            <a:r>
              <a:rPr lang="en-US" sz="4000" b="1" dirty="0" err="1" smtClean="0">
                <a:solidFill>
                  <a:schemeClr val="tx1"/>
                </a:solidFill>
                <a:latin typeface="Constantia" panose="02030602050306030303" pitchFamily="18" charset="0"/>
              </a:rPr>
              <a:t>galveston</a:t>
            </a:r>
            <a:r>
              <a:rPr lang="en-US" sz="40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 </a:t>
            </a:r>
          </a:p>
          <a:p>
            <a:r>
              <a:rPr lang="en-US" sz="40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area council</a:t>
            </a:r>
          </a:p>
          <a:p>
            <a:endParaRPr lang="en-US" sz="4000" b="1" dirty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r>
              <a:rPr lang="en-US" sz="4000" b="1" dirty="0" err="1">
                <a:solidFill>
                  <a:schemeClr val="tx1"/>
                </a:solidFill>
                <a:latin typeface="Constantia" panose="02030602050306030303" pitchFamily="18" charset="0"/>
              </a:rPr>
              <a:t>Hgac</a:t>
            </a:r>
            <a:r>
              <a:rPr lang="en-US" sz="4000" b="1" dirty="0">
                <a:solidFill>
                  <a:schemeClr val="tx1"/>
                </a:solidFill>
                <a:latin typeface="Constantia" panose="02030602050306030303" pitchFamily="18" charset="0"/>
              </a:rPr>
              <a:t> buy</a:t>
            </a:r>
          </a:p>
          <a:p>
            <a:endParaRPr lang="en-US" sz="4000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656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57155" y="642624"/>
            <a:ext cx="9912690" cy="649147"/>
          </a:xfrm>
        </p:spPr>
        <p:txBody>
          <a:bodyPr>
            <a:normAutofit/>
          </a:bodyPr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Constantia" panose="02030602050306030303" pitchFamily="18" charset="0"/>
              </a:rPr>
              <a:t>Hgac</a:t>
            </a:r>
            <a:r>
              <a:rPr lang="en-US" sz="25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 buy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71617" y="2847917"/>
            <a:ext cx="6415258" cy="2195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Over 30 years old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Over 7,000 local governments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49 States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 err="1" smtClean="0">
                <a:solidFill>
                  <a:srgbClr val="002060"/>
                </a:solidFill>
              </a:rPr>
              <a:t>Interlocal</a:t>
            </a:r>
            <a:r>
              <a:rPr lang="en-US" sz="2200" dirty="0" smtClean="0">
                <a:solidFill>
                  <a:srgbClr val="002060"/>
                </a:solidFill>
              </a:rPr>
              <a:t> Cooperative Contract</a:t>
            </a:r>
          </a:p>
          <a:p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96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57155" y="642624"/>
            <a:ext cx="9912690" cy="649147"/>
          </a:xfrm>
        </p:spPr>
        <p:txBody>
          <a:bodyPr>
            <a:normAutofit/>
          </a:bodyPr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Constantia" panose="02030602050306030303" pitchFamily="18" charset="0"/>
              </a:rPr>
              <a:t>Hgac</a:t>
            </a:r>
            <a:r>
              <a:rPr lang="en-US" sz="25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 buy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57155" y="1517701"/>
            <a:ext cx="991269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Users Include: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Municipalities, Cities, Counties &amp; State Agencies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Volunteer Fire Department &amp; Rural Fire Prevention Districts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Hospitals &amp; Hospital Districts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Emergency Communication &amp; Medical Districts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Courts &amp; Judicial Districts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Schools, School Districts, Colleges, Universities</a:t>
            </a:r>
            <a:endParaRPr lang="en-US" sz="2200" dirty="0">
              <a:solidFill>
                <a:srgbClr val="002060"/>
              </a:solidFill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Special Districts &amp; Authorities:  Airport, Law, Port, Toll, Utility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Certain Not-for-Profit 510c3 Corporations</a:t>
            </a:r>
          </a:p>
          <a:p>
            <a:pPr>
              <a:spcAft>
                <a:spcPts val="600"/>
              </a:spcAft>
            </a:pPr>
            <a:endParaRPr lang="en-US" sz="2200" dirty="0" smtClean="0">
              <a:solidFill>
                <a:srgbClr val="002060"/>
              </a:solidFill>
            </a:endParaRPr>
          </a:p>
          <a:p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76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39442" y="642623"/>
            <a:ext cx="9912690" cy="649147"/>
          </a:xfrm>
        </p:spPr>
        <p:txBody>
          <a:bodyPr>
            <a:normAutofit/>
          </a:bodyPr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Constantia" panose="02030602050306030303" pitchFamily="18" charset="0"/>
              </a:rPr>
              <a:t>Hgac</a:t>
            </a:r>
            <a:r>
              <a:rPr lang="en-US" sz="25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 buy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39442" y="967197"/>
            <a:ext cx="9912690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endParaRPr lang="en-US" sz="2200" dirty="0" smtClean="0">
              <a:solidFill>
                <a:srgbClr val="002060"/>
              </a:solidFill>
            </a:endParaRPr>
          </a:p>
          <a:p>
            <a:pPr algn="ctr"/>
            <a:r>
              <a:rPr lang="en-US" sz="2200" b="1" dirty="0" smtClean="0"/>
              <a:t>Current HGAC Contractors: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470870"/>
              </p:ext>
            </p:extLst>
          </p:nvPr>
        </p:nvGraphicFramePr>
        <p:xfrm>
          <a:off x="957943" y="1973939"/>
          <a:ext cx="10827658" cy="422366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264181"/>
                <a:gridCol w="3965212"/>
                <a:gridCol w="3598265"/>
              </a:tblGrid>
              <a:tr h="4223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Blanchat</a:t>
                      </a:r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Manufacturing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Rosenbauer</a:t>
                      </a:r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Minnesota LLC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Smeal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23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Rosenbauer</a:t>
                      </a:r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South Dakota LLC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KME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Super Vac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23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Crimson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Marion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Sutphen Corporation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23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Custom Fire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Metro Fire Apparatus Specialists, Inc.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Sunbelt Fire, Inc.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23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Daco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Nevada Pacific Fire &amp; Safety Inc.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Toyne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23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Danko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OshKosh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U. S. Tanker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23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Darley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Pierce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Emergency Vehicles (EVI)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23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Deep South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Rosenbauer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Weis Fire &amp; Safety Equipment Co.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23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Emergency One (E-One)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solidFill>
                            <a:srgbClr val="002060"/>
                          </a:solidFill>
                          <a:effectLst/>
                        </a:rPr>
                        <a:t>Seagrave</a:t>
                      </a:r>
                      <a:endParaRPr lang="en-US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23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Ferrara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Siddons-Martin</a:t>
                      </a:r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886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57155" y="642624"/>
            <a:ext cx="9912690" cy="533033"/>
          </a:xfrm>
        </p:spPr>
        <p:txBody>
          <a:bodyPr>
            <a:normAutofit/>
          </a:bodyPr>
          <a:lstStyle/>
          <a:p>
            <a:r>
              <a:rPr lang="en-US" sz="2500" b="1" dirty="0" err="1" smtClean="0">
                <a:solidFill>
                  <a:schemeClr val="tx1"/>
                </a:solidFill>
                <a:latin typeface="Constantia" panose="02030602050306030303" pitchFamily="18" charset="0"/>
              </a:rPr>
              <a:t>Hgac</a:t>
            </a:r>
            <a:r>
              <a:rPr lang="en-US" sz="25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 buy</a:t>
            </a:r>
            <a:endParaRPr lang="en-US" sz="2800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57155" y="2061526"/>
            <a:ext cx="10372895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200" i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2200" dirty="0"/>
              <a:t>Terms:		</a:t>
            </a:r>
            <a:r>
              <a:rPr lang="en-US" sz="2200" dirty="0" smtClean="0">
                <a:solidFill>
                  <a:srgbClr val="002060"/>
                </a:solidFill>
              </a:rPr>
              <a:t>12/1/13 </a:t>
            </a:r>
            <a:r>
              <a:rPr lang="en-US" sz="2200" dirty="0">
                <a:solidFill>
                  <a:srgbClr val="002060"/>
                </a:solidFill>
              </a:rPr>
              <a:t>thru 11/30/15         </a:t>
            </a:r>
            <a:r>
              <a:rPr lang="en-US" sz="2200" i="1" dirty="0">
                <a:solidFill>
                  <a:srgbClr val="002060"/>
                </a:solidFill>
              </a:rPr>
              <a:t> </a:t>
            </a:r>
            <a:r>
              <a:rPr lang="en-US" sz="2200" i="1" dirty="0" smtClean="0">
                <a:solidFill>
                  <a:srgbClr val="002060"/>
                </a:solidFill>
              </a:rPr>
              <a:t>(current)</a:t>
            </a:r>
            <a:endParaRPr lang="en-US" sz="2200" i="1" dirty="0">
              <a:solidFill>
                <a:srgbClr val="002060"/>
              </a:solidFill>
            </a:endParaRPr>
          </a:p>
          <a:p>
            <a:endParaRPr lang="en-US" sz="2200" dirty="0" smtClean="0"/>
          </a:p>
          <a:p>
            <a:r>
              <a:rPr lang="en-US" sz="2200" dirty="0" smtClean="0"/>
              <a:t>Terms:	</a:t>
            </a:r>
            <a:r>
              <a:rPr lang="en-US" sz="2200" dirty="0"/>
              <a:t>	</a:t>
            </a:r>
            <a:r>
              <a:rPr lang="en-US" sz="2200" dirty="0" smtClean="0">
                <a:solidFill>
                  <a:srgbClr val="002060"/>
                </a:solidFill>
              </a:rPr>
              <a:t>12/1/15 </a:t>
            </a:r>
            <a:r>
              <a:rPr lang="en-US" sz="2200" dirty="0">
                <a:solidFill>
                  <a:srgbClr val="002060"/>
                </a:solidFill>
              </a:rPr>
              <a:t>thru </a:t>
            </a:r>
            <a:r>
              <a:rPr lang="en-US" sz="2200" dirty="0" smtClean="0">
                <a:solidFill>
                  <a:srgbClr val="002060"/>
                </a:solidFill>
              </a:rPr>
              <a:t>11/30/17         </a:t>
            </a:r>
            <a:r>
              <a:rPr lang="en-US" sz="2200" i="1" dirty="0" smtClean="0">
                <a:solidFill>
                  <a:srgbClr val="002060"/>
                </a:solidFill>
              </a:rPr>
              <a:t> (pending award)</a:t>
            </a:r>
          </a:p>
          <a:p>
            <a:endParaRPr lang="en-US" sz="2200" dirty="0" smtClean="0"/>
          </a:p>
          <a:p>
            <a:r>
              <a:rPr lang="en-US" sz="2200" dirty="0" smtClean="0"/>
              <a:t>Fees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:    		</a:t>
            </a:r>
            <a:r>
              <a:rPr lang="en-US" sz="2200" dirty="0" smtClean="0">
                <a:solidFill>
                  <a:srgbClr val="002060"/>
                </a:solidFill>
              </a:rPr>
              <a:t>$2,000 per Order</a:t>
            </a:r>
          </a:p>
          <a:p>
            <a:endParaRPr lang="en-US" sz="2200" dirty="0" smtClean="0"/>
          </a:p>
          <a:p>
            <a:r>
              <a:rPr lang="en-US" sz="2200" dirty="0" smtClean="0"/>
              <a:t>Area:		</a:t>
            </a:r>
            <a:r>
              <a:rPr lang="en-US" sz="2200" dirty="0" smtClean="0">
                <a:solidFill>
                  <a:srgbClr val="002060"/>
                </a:solidFill>
              </a:rPr>
              <a:t>National </a:t>
            </a:r>
            <a:endParaRPr lang="en-US" sz="2200" dirty="0">
              <a:solidFill>
                <a:srgbClr val="002060"/>
              </a:solidFill>
            </a:endParaRPr>
          </a:p>
          <a:p>
            <a:endParaRPr lang="en-US" sz="2200" dirty="0" smtClean="0"/>
          </a:p>
          <a:p>
            <a:r>
              <a:rPr lang="en-US" sz="2200" dirty="0" smtClean="0"/>
              <a:t>Catalog</a:t>
            </a:r>
            <a:r>
              <a:rPr lang="en-US" sz="2200" dirty="0"/>
              <a:t>:	</a:t>
            </a:r>
            <a:r>
              <a:rPr lang="en-US" sz="2200" dirty="0" smtClean="0">
                <a:solidFill>
                  <a:srgbClr val="002060"/>
                </a:solidFill>
              </a:rPr>
              <a:t>Full Product Line &amp; Published Options</a:t>
            </a:r>
          </a:p>
          <a:p>
            <a:endParaRPr lang="en-US" sz="22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330701" y="1372370"/>
            <a:ext cx="384628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i="1" dirty="0">
                <a:solidFill>
                  <a:srgbClr val="002060"/>
                </a:solidFill>
              </a:rPr>
              <a:t>Contract # </a:t>
            </a:r>
            <a:r>
              <a:rPr lang="en-US" sz="2600" i="1" dirty="0" smtClean="0">
                <a:solidFill>
                  <a:srgbClr val="002060"/>
                </a:solidFill>
              </a:rPr>
              <a:t>12-15</a:t>
            </a:r>
            <a:endParaRPr lang="en-US" sz="26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63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57155" y="642624"/>
            <a:ext cx="9912690" cy="888996"/>
          </a:xfrm>
        </p:spPr>
        <p:txBody>
          <a:bodyPr>
            <a:normAutofit/>
          </a:bodyPr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Constantia" panose="02030602050306030303" pitchFamily="18" charset="0"/>
              </a:rPr>
              <a:t>Hgac</a:t>
            </a:r>
            <a:r>
              <a:rPr lang="en-US" sz="25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 buy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57155" y="2015691"/>
            <a:ext cx="11264900" cy="4067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dirty="0" smtClean="0"/>
          </a:p>
          <a:p>
            <a:r>
              <a:rPr lang="en-US" sz="2200" dirty="0" smtClean="0"/>
              <a:t>Pricing:		</a:t>
            </a:r>
            <a:r>
              <a:rPr lang="en-US" sz="2200" dirty="0" smtClean="0">
                <a:solidFill>
                  <a:srgbClr val="002060"/>
                </a:solidFill>
              </a:rPr>
              <a:t>Sutphen SQS2 – 15% Discount</a:t>
            </a:r>
          </a:p>
          <a:p>
            <a:endParaRPr lang="en-US" sz="2200" dirty="0" smtClean="0">
              <a:solidFill>
                <a:srgbClr val="002060"/>
              </a:solidFill>
            </a:endParaRPr>
          </a:p>
          <a:p>
            <a:pPr>
              <a:spcAft>
                <a:spcPts val="800"/>
              </a:spcAft>
            </a:pPr>
            <a:r>
              <a:rPr lang="en-US" sz="2200" dirty="0"/>
              <a:t>Purchasing Notes</a:t>
            </a:r>
            <a:r>
              <a:rPr lang="en-US" sz="2200" dirty="0" smtClean="0"/>
              <a:t>:</a:t>
            </a:r>
            <a:r>
              <a:rPr lang="en-US" sz="2200" dirty="0"/>
              <a:t>	</a:t>
            </a:r>
          </a:p>
          <a:p>
            <a:pPr>
              <a:spcAft>
                <a:spcPts val="800"/>
              </a:spcAft>
            </a:pPr>
            <a:r>
              <a:rPr lang="en-US" sz="2200" dirty="0" smtClean="0">
                <a:solidFill>
                  <a:srgbClr val="002060"/>
                </a:solidFill>
              </a:rPr>
              <a:t>	</a:t>
            </a:r>
            <a:r>
              <a:rPr lang="en-US" sz="2200" dirty="0">
                <a:solidFill>
                  <a:srgbClr val="002060"/>
                </a:solidFill>
              </a:rPr>
              <a:t>		Must be a </a:t>
            </a:r>
            <a:r>
              <a:rPr lang="en-US" sz="2200" dirty="0" smtClean="0">
                <a:solidFill>
                  <a:srgbClr val="002060"/>
                </a:solidFill>
              </a:rPr>
              <a:t>Member    </a:t>
            </a:r>
            <a:endParaRPr lang="en-US" sz="2200" dirty="0">
              <a:solidFill>
                <a:srgbClr val="002060"/>
              </a:solidFill>
            </a:endParaRPr>
          </a:p>
          <a:p>
            <a:pPr>
              <a:spcAft>
                <a:spcPts val="800"/>
              </a:spcAft>
            </a:pPr>
            <a:r>
              <a:rPr lang="en-US" sz="2200" dirty="0">
                <a:solidFill>
                  <a:srgbClr val="002060"/>
                </a:solidFill>
              </a:rPr>
              <a:t>	</a:t>
            </a:r>
            <a:r>
              <a:rPr lang="en-US" sz="2200" dirty="0" smtClean="0">
                <a:solidFill>
                  <a:srgbClr val="002060"/>
                </a:solidFill>
              </a:rPr>
              <a:t>	</a:t>
            </a:r>
            <a:r>
              <a:rPr lang="en-US" sz="2200" dirty="0">
                <a:solidFill>
                  <a:srgbClr val="002060"/>
                </a:solidFill>
              </a:rPr>
              <a:t>	Any options must be detailed on HGAC </a:t>
            </a:r>
            <a:r>
              <a:rPr lang="en-US" sz="2200" dirty="0" smtClean="0">
                <a:solidFill>
                  <a:srgbClr val="002060"/>
                </a:solidFill>
              </a:rPr>
              <a:t>Worksheet  </a:t>
            </a:r>
            <a:endParaRPr lang="en-US" sz="2200" dirty="0">
              <a:solidFill>
                <a:srgbClr val="002060"/>
              </a:solidFill>
            </a:endParaRPr>
          </a:p>
          <a:p>
            <a:pPr>
              <a:spcAft>
                <a:spcPts val="800"/>
              </a:spcAft>
            </a:pPr>
            <a:r>
              <a:rPr lang="en-US" sz="2200" dirty="0">
                <a:solidFill>
                  <a:srgbClr val="002060"/>
                </a:solidFill>
              </a:rPr>
              <a:t>		</a:t>
            </a:r>
            <a:r>
              <a:rPr lang="en-US" sz="2200" dirty="0" smtClean="0">
                <a:solidFill>
                  <a:srgbClr val="002060"/>
                </a:solidFill>
              </a:rPr>
              <a:t>	Non-Published </a:t>
            </a:r>
            <a:r>
              <a:rPr lang="en-US" sz="2200" dirty="0">
                <a:solidFill>
                  <a:srgbClr val="002060"/>
                </a:solidFill>
              </a:rPr>
              <a:t>options </a:t>
            </a:r>
            <a:r>
              <a:rPr lang="en-US" sz="2200" dirty="0" smtClean="0">
                <a:solidFill>
                  <a:srgbClr val="002060"/>
                </a:solidFill>
              </a:rPr>
              <a:t>not to exceed </a:t>
            </a:r>
            <a:r>
              <a:rPr lang="en-US" sz="2200" dirty="0">
                <a:solidFill>
                  <a:srgbClr val="002060"/>
                </a:solidFill>
              </a:rPr>
              <a:t>25% </a:t>
            </a:r>
          </a:p>
          <a:p>
            <a:pPr>
              <a:spcAft>
                <a:spcPts val="800"/>
              </a:spcAft>
            </a:pPr>
            <a:r>
              <a:rPr lang="en-US" sz="2200" dirty="0">
                <a:solidFill>
                  <a:srgbClr val="002060"/>
                </a:solidFill>
              </a:rPr>
              <a:t>		</a:t>
            </a:r>
            <a:r>
              <a:rPr lang="en-US" sz="2200" dirty="0" smtClean="0">
                <a:solidFill>
                  <a:srgbClr val="002060"/>
                </a:solidFill>
              </a:rPr>
              <a:t>	Purchase </a:t>
            </a:r>
            <a:r>
              <a:rPr lang="en-US" sz="2200" dirty="0">
                <a:solidFill>
                  <a:srgbClr val="002060"/>
                </a:solidFill>
              </a:rPr>
              <a:t>Order </a:t>
            </a:r>
            <a:r>
              <a:rPr lang="en-US" sz="2200" dirty="0" smtClean="0">
                <a:solidFill>
                  <a:srgbClr val="002060"/>
                </a:solidFill>
              </a:rPr>
              <a:t> (or Contract with cover letter)</a:t>
            </a:r>
            <a:endParaRPr lang="en-US" sz="2200" dirty="0">
              <a:solidFill>
                <a:srgbClr val="002060"/>
              </a:solidFill>
            </a:endParaRPr>
          </a:p>
          <a:p>
            <a:pPr>
              <a:spcAft>
                <a:spcPts val="600"/>
              </a:spcAft>
            </a:pPr>
            <a:endParaRPr lang="en-US" sz="2200" dirty="0">
              <a:solidFill>
                <a:srgbClr val="002060"/>
              </a:solidFill>
            </a:endParaRPr>
          </a:p>
          <a:p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94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57155" y="642624"/>
            <a:ext cx="9912690" cy="888996"/>
          </a:xfrm>
        </p:spPr>
        <p:txBody>
          <a:bodyPr>
            <a:normAutofit/>
          </a:bodyPr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Constantia" panose="02030602050306030303" pitchFamily="18" charset="0"/>
              </a:rPr>
              <a:t>Hgac</a:t>
            </a:r>
            <a:r>
              <a:rPr lang="en-US" sz="25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 buy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46962" y="2510428"/>
            <a:ext cx="952743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General </a:t>
            </a:r>
            <a:r>
              <a:rPr lang="en-US" sz="2200" dirty="0"/>
              <a:t>Info: 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	 	</a:t>
            </a:r>
          </a:p>
          <a:p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hlinkClick r:id="rId2"/>
              </a:rPr>
              <a:t>https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hlinkClick r:id="rId2"/>
              </a:rPr>
              <a:t>://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hlinkClick r:id="rId2"/>
              </a:rPr>
              <a:t>www.hgacbuy.org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  </a:t>
            </a:r>
          </a:p>
          <a:p>
            <a:endParaRPr lang="en-US" sz="2200" dirty="0" smtClean="0"/>
          </a:p>
          <a:p>
            <a:r>
              <a:rPr lang="en-US" sz="2200" dirty="0" smtClean="0"/>
              <a:t>FAQ:	</a:t>
            </a:r>
          </a:p>
          <a:p>
            <a:r>
              <a:rPr lang="en-US" sz="2200" dirty="0" smtClean="0">
                <a:hlinkClick r:id="rId3"/>
              </a:rPr>
              <a:t>https</a:t>
            </a:r>
            <a:r>
              <a:rPr lang="en-US" sz="2200" dirty="0">
                <a:hlinkClick r:id="rId3"/>
              </a:rPr>
              <a:t>://</a:t>
            </a:r>
            <a:r>
              <a:rPr lang="en-US" sz="2200" dirty="0" smtClean="0">
                <a:hlinkClick r:id="rId3"/>
              </a:rPr>
              <a:t>www.hgacbuy.org/program/faq/default.aspx</a:t>
            </a:r>
            <a:r>
              <a:rPr lang="en-US" sz="2200" dirty="0" smtClean="0"/>
              <a:t> </a:t>
            </a:r>
          </a:p>
          <a:p>
            <a:endParaRPr lang="en-US" sz="2200" dirty="0" smtClean="0"/>
          </a:p>
          <a:p>
            <a:r>
              <a:rPr lang="en-US" sz="2200" dirty="0" smtClean="0"/>
              <a:t>Sutphen </a:t>
            </a:r>
            <a:r>
              <a:rPr lang="en-US" sz="2200" dirty="0"/>
              <a:t>Docs: </a:t>
            </a:r>
            <a:r>
              <a:rPr lang="en-US" sz="2200" dirty="0" smtClean="0"/>
              <a:t> </a:t>
            </a:r>
          </a:p>
          <a:p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hlinkClick r:id="rId4"/>
              </a:rPr>
              <a:t>https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hlinkClick r:id="rId4"/>
              </a:rPr>
              <a:t>://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hlinkClick r:id="rId4"/>
              </a:rPr>
              <a:t>www.hgacbuy.org/products/general/fire-fs12-13.aspx#23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en-US" sz="2200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75814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57155" y="642624"/>
            <a:ext cx="9912690" cy="888996"/>
          </a:xfrm>
        </p:spPr>
        <p:txBody>
          <a:bodyPr>
            <a:normAutofit/>
          </a:bodyPr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Constantia" panose="02030602050306030303" pitchFamily="18" charset="0"/>
              </a:rPr>
              <a:t>Hgac</a:t>
            </a:r>
            <a:r>
              <a:rPr lang="en-US" sz="25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 buy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57155" y="1531620"/>
            <a:ext cx="9121037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/>
              <a:t>PROCESS FOR SELLING ON HGAC:</a:t>
            </a:r>
          </a:p>
          <a:p>
            <a:endParaRPr lang="en-US" sz="2200" dirty="0" smtClean="0"/>
          </a:p>
          <a:p>
            <a:r>
              <a:rPr lang="en-US" sz="2200" dirty="0" smtClean="0"/>
              <a:t>1)	Review List of End Users</a:t>
            </a:r>
          </a:p>
          <a:p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hlinkClick r:id="rId2"/>
              </a:rPr>
              <a:t>https://www.hgacbuy.org/program/endusers/default.aspx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2)	If not already a member, print </a:t>
            </a:r>
            <a:r>
              <a:rPr lang="en-US" sz="2200" dirty="0" err="1" smtClean="0"/>
              <a:t>ILC</a:t>
            </a:r>
            <a:r>
              <a:rPr lang="en-US" sz="2200" dirty="0" smtClean="0"/>
              <a:t> Member Form: 	</a:t>
            </a:r>
          </a:p>
          <a:p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hlinkClick r:id="rId3"/>
              </a:rPr>
              <a:t>https://www.hgacbuy.org/program/interlocal/default.aspx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   </a:t>
            </a:r>
          </a:p>
          <a:p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2200" dirty="0" smtClean="0"/>
              <a:t>Customer must be complete and sign.  Mail two original copies to HGAC; one executed copy will be returned to customer.  May be faxed to:  715-993-4548.</a:t>
            </a:r>
          </a:p>
          <a:p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02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57155" y="653143"/>
            <a:ext cx="9912690" cy="638628"/>
          </a:xfrm>
        </p:spPr>
        <p:txBody>
          <a:bodyPr>
            <a:normAutofit/>
          </a:bodyPr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Constantia" panose="02030602050306030303" pitchFamily="18" charset="0"/>
              </a:rPr>
              <a:t>Hgac</a:t>
            </a:r>
            <a:r>
              <a:rPr lang="en-US" sz="25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 buy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57155" y="1182054"/>
            <a:ext cx="963175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dirty="0" smtClean="0"/>
          </a:p>
          <a:p>
            <a:pPr marL="457200" indent="-457200">
              <a:buAutoNum type="arabicParenR" startAt="3"/>
            </a:pPr>
            <a:r>
              <a:rPr lang="en-US" sz="2200" dirty="0" smtClean="0"/>
              <a:t>Determine Published Model</a:t>
            </a:r>
          </a:p>
          <a:p>
            <a:r>
              <a:rPr lang="en-US" sz="2200" dirty="0" smtClean="0"/>
              <a:t>	</a:t>
            </a:r>
            <a:r>
              <a:rPr lang="en-US" sz="2200" dirty="0" smtClean="0">
                <a:hlinkClick r:id="rId2"/>
              </a:rPr>
              <a:t>http</a:t>
            </a:r>
            <a:r>
              <a:rPr lang="en-US" sz="2200" dirty="0">
                <a:hlinkClick r:id="rId2"/>
              </a:rPr>
              <a:t>://</a:t>
            </a:r>
            <a:r>
              <a:rPr lang="en-US" sz="2200" dirty="0" smtClean="0">
                <a:hlinkClick r:id="rId2"/>
              </a:rPr>
              <a:t>hgacbuy.org/products/general/fire-fs12-13.aspx</a:t>
            </a:r>
            <a:endParaRPr lang="en-US" sz="2200" dirty="0" smtClean="0"/>
          </a:p>
          <a:p>
            <a:r>
              <a:rPr lang="en-US" sz="2200" dirty="0" smtClean="0"/>
              <a:t>	Sales Representative will configure a quote based on Fire Department’s</a:t>
            </a:r>
          </a:p>
          <a:p>
            <a:r>
              <a:rPr lang="en-US" sz="2200" dirty="0"/>
              <a:t>	</a:t>
            </a:r>
            <a:r>
              <a:rPr lang="en-US" sz="2200" dirty="0" smtClean="0"/>
              <a:t>needs.    Include $2,000 fee.     Send Final Configuration to SAE</a:t>
            </a:r>
          </a:p>
          <a:p>
            <a:endParaRPr lang="en-US" sz="2200" dirty="0" smtClean="0"/>
          </a:p>
          <a:p>
            <a:r>
              <a:rPr lang="en-US" sz="2200" dirty="0"/>
              <a:t>4</a:t>
            </a:r>
            <a:r>
              <a:rPr lang="en-US" sz="2200" dirty="0" smtClean="0"/>
              <a:t>)	Prepare HGAC Worksheet:  Base model, and itemized list </a:t>
            </a:r>
          </a:p>
          <a:p>
            <a:r>
              <a:rPr lang="en-US" sz="2200" dirty="0"/>
              <a:t>	</a:t>
            </a:r>
            <a:r>
              <a:rPr lang="en-US" sz="2200" dirty="0" smtClean="0"/>
              <a:t>of all Adds &amp; Deletes for Published &amp; Non-Published options.</a:t>
            </a:r>
          </a:p>
          <a:p>
            <a:r>
              <a:rPr lang="en-US" sz="2200" dirty="0"/>
              <a:t>	</a:t>
            </a:r>
            <a:r>
              <a:rPr lang="en-US" sz="2200" dirty="0" smtClean="0"/>
              <a:t>			</a:t>
            </a:r>
            <a:r>
              <a:rPr lang="en-US" sz="2200" dirty="0" smtClean="0">
                <a:hlinkClick r:id="rId3" action="ppaction://hlinkfile"/>
              </a:rPr>
              <a:t>DDC03 Base Model CL</a:t>
            </a:r>
            <a:endParaRPr lang="en-US" sz="2200" dirty="0" smtClean="0"/>
          </a:p>
          <a:p>
            <a:r>
              <a:rPr lang="en-US" sz="2200" dirty="0" smtClean="0"/>
              <a:t>				</a:t>
            </a:r>
            <a:r>
              <a:rPr lang="en-US" sz="2200" dirty="0" smtClean="0">
                <a:hlinkClick r:id="rId4" action="ppaction://hlinkfile"/>
              </a:rPr>
              <a:t>HGAC Published Options</a:t>
            </a:r>
            <a:endParaRPr lang="en-US" sz="2200" dirty="0" smtClean="0"/>
          </a:p>
          <a:p>
            <a:r>
              <a:rPr lang="en-US" sz="2200" dirty="0" smtClean="0"/>
              <a:t>				</a:t>
            </a:r>
            <a:r>
              <a:rPr lang="en-US" sz="2200" dirty="0" smtClean="0">
                <a:hlinkClick r:id="rId5" action="ppaction://hlinkfile"/>
              </a:rPr>
              <a:t>Sample Worksheet Completed</a:t>
            </a:r>
            <a:endParaRPr lang="en-US" sz="2200" dirty="0"/>
          </a:p>
          <a:p>
            <a:r>
              <a:rPr lang="en-US" sz="2200" dirty="0" smtClean="0"/>
              <a:t>		</a:t>
            </a:r>
            <a:endParaRPr lang="en-US" sz="2200" dirty="0"/>
          </a:p>
          <a:p>
            <a:r>
              <a:rPr lang="en-US" sz="2200" dirty="0"/>
              <a:t>5</a:t>
            </a:r>
            <a:r>
              <a:rPr lang="en-US" sz="2200" dirty="0" smtClean="0"/>
              <a:t>)	HGAC Worksheet may </a:t>
            </a:r>
            <a:r>
              <a:rPr lang="en-US" sz="2200" dirty="0"/>
              <a:t>be faxed to </a:t>
            </a:r>
            <a:r>
              <a:rPr lang="en-US" sz="2200" dirty="0" smtClean="0"/>
              <a:t>713-993-4548 for Pricing Verification.</a:t>
            </a:r>
          </a:p>
          <a:p>
            <a:r>
              <a:rPr lang="en-US" sz="2200" dirty="0" smtClean="0"/>
              <a:t>	HGAC will send Pricing Verification approval to the Customer and Sutphen.</a:t>
            </a:r>
          </a:p>
          <a:p>
            <a:endParaRPr lang="en-US" sz="2200" dirty="0" smtClean="0"/>
          </a:p>
          <a:p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81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57155" y="653143"/>
            <a:ext cx="9912690" cy="638628"/>
          </a:xfrm>
        </p:spPr>
        <p:txBody>
          <a:bodyPr>
            <a:normAutofit/>
          </a:bodyPr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Constantia" panose="02030602050306030303" pitchFamily="18" charset="0"/>
              </a:rPr>
              <a:t>Hgac</a:t>
            </a:r>
            <a:r>
              <a:rPr lang="en-US" sz="25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 buy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57155" y="1539240"/>
            <a:ext cx="9631759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dirty="0" smtClean="0"/>
          </a:p>
          <a:p>
            <a:pPr marL="457200" indent="-457200">
              <a:buAutoNum type="arabicParenR" startAt="6"/>
            </a:pPr>
            <a:r>
              <a:rPr lang="en-US" sz="2200" dirty="0" smtClean="0"/>
              <a:t>Receipt of Purchase Order </a:t>
            </a:r>
          </a:p>
          <a:p>
            <a:r>
              <a:rPr lang="en-US" sz="2200" dirty="0"/>
              <a:t>	</a:t>
            </a:r>
            <a:r>
              <a:rPr lang="en-US" sz="2200" dirty="0" smtClean="0"/>
              <a:t>If a contract is desired in lieu of a PO; must include a cover letter </a:t>
            </a:r>
          </a:p>
          <a:p>
            <a:r>
              <a:rPr lang="en-US" sz="2200" dirty="0"/>
              <a:t>	</a:t>
            </a:r>
            <a:r>
              <a:rPr lang="en-US" sz="2200" dirty="0" smtClean="0"/>
              <a:t>on City or Fire Department’s letterhead.  </a:t>
            </a:r>
          </a:p>
          <a:p>
            <a:r>
              <a:rPr lang="en-US" sz="2200" dirty="0"/>
              <a:t>	</a:t>
            </a:r>
            <a:r>
              <a:rPr lang="en-US" sz="2200" dirty="0" smtClean="0"/>
              <a:t>			</a:t>
            </a:r>
            <a:r>
              <a:rPr lang="en-US" sz="2200" dirty="0" smtClean="0">
                <a:hlinkClick r:id="rId2" action="ppaction://hlinkfile"/>
              </a:rPr>
              <a:t>HGAC Purchase Letter</a:t>
            </a:r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/>
              <a:t>7</a:t>
            </a:r>
            <a:r>
              <a:rPr lang="en-US" sz="2200" dirty="0" smtClean="0"/>
              <a:t>)	Sutphen Contract Admin. will fax Final Documents to HGAC.  Includes:   </a:t>
            </a:r>
            <a:r>
              <a:rPr lang="en-US" sz="2200" dirty="0"/>
              <a:t>	</a:t>
            </a:r>
            <a:r>
              <a:rPr lang="en-US" sz="2200" dirty="0" smtClean="0"/>
              <a:t>			-	Completed HGAC Worksheet (if not already submitted)</a:t>
            </a:r>
          </a:p>
          <a:p>
            <a:r>
              <a:rPr lang="en-US" sz="2200" dirty="0"/>
              <a:t>	</a:t>
            </a:r>
            <a:r>
              <a:rPr lang="en-US" sz="2200" dirty="0" smtClean="0"/>
              <a:t>	-	Purchase Order or Contract / Purchase Letter</a:t>
            </a:r>
          </a:p>
          <a:p>
            <a:r>
              <a:rPr lang="en-US" sz="2200" dirty="0"/>
              <a:t>	</a:t>
            </a:r>
            <a:r>
              <a:rPr lang="en-US" sz="2200" dirty="0" smtClean="0"/>
              <a:t>	-	Special Instructions</a:t>
            </a:r>
          </a:p>
          <a:p>
            <a:endParaRPr lang="en-US" sz="2200" dirty="0" smtClean="0"/>
          </a:p>
          <a:p>
            <a:r>
              <a:rPr lang="en-US" sz="2200" dirty="0"/>
              <a:t>8</a:t>
            </a:r>
            <a:r>
              <a:rPr lang="en-US" sz="2200" dirty="0" smtClean="0"/>
              <a:t>)	HGAC will send Order Confirmation to Customer and Sutphen.</a:t>
            </a:r>
          </a:p>
          <a:p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64626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48680" y="756924"/>
            <a:ext cx="10058400" cy="1481452"/>
          </a:xfrm>
        </p:spPr>
        <p:txBody>
          <a:bodyPr>
            <a:normAutofit/>
          </a:bodyPr>
          <a:lstStyle/>
          <a:p>
            <a:pPr algn="ctr"/>
            <a:endParaRPr lang="en-US" b="1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43315" y="1642790"/>
            <a:ext cx="971933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i="1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i="1" dirty="0" smtClean="0">
                <a:solidFill>
                  <a:srgbClr val="002060"/>
                </a:solidFill>
              </a:rPr>
              <a:t>Florida Sheriff’s Association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i="1" dirty="0" smtClean="0">
                <a:solidFill>
                  <a:srgbClr val="002060"/>
                </a:solidFill>
              </a:rPr>
              <a:t>General </a:t>
            </a:r>
            <a:r>
              <a:rPr lang="en-US" sz="2600" i="1" dirty="0">
                <a:solidFill>
                  <a:srgbClr val="002060"/>
                </a:solidFill>
              </a:rPr>
              <a:t>Services Administration  (GSA)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i="1" dirty="0">
                <a:solidFill>
                  <a:srgbClr val="002060"/>
                </a:solidFill>
              </a:rPr>
              <a:t>HGAC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i="1" dirty="0" err="1" smtClean="0">
                <a:solidFill>
                  <a:srgbClr val="002060"/>
                </a:solidFill>
              </a:rPr>
              <a:t>LaMas</a:t>
            </a:r>
            <a:endParaRPr lang="en-US" sz="2600" i="1" dirty="0">
              <a:solidFill>
                <a:srgbClr val="002060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i="1" dirty="0" smtClean="0">
                <a:solidFill>
                  <a:srgbClr val="002060"/>
                </a:solidFill>
              </a:rPr>
              <a:t>New Jersey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i="1" dirty="0">
                <a:solidFill>
                  <a:srgbClr val="002060"/>
                </a:solidFill>
              </a:rPr>
              <a:t>Ohio State Term </a:t>
            </a:r>
            <a:r>
              <a:rPr lang="en-US" sz="2600" i="1" dirty="0" smtClean="0">
                <a:solidFill>
                  <a:srgbClr val="002060"/>
                </a:solidFill>
              </a:rPr>
              <a:t>Schedule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i="1" dirty="0" smtClean="0">
                <a:solidFill>
                  <a:srgbClr val="002060"/>
                </a:solidFill>
              </a:rPr>
              <a:t>Pennsylvania Costars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i="1" dirty="0" smtClean="0">
                <a:solidFill>
                  <a:srgbClr val="002060"/>
                </a:solidFill>
              </a:rPr>
              <a:t>National Purchasing Partners (</a:t>
            </a:r>
            <a:r>
              <a:rPr lang="en-US" sz="2600" i="1" dirty="0" err="1" smtClean="0">
                <a:solidFill>
                  <a:srgbClr val="002060"/>
                </a:solidFill>
              </a:rPr>
              <a:t>NPP</a:t>
            </a:r>
            <a:r>
              <a:rPr lang="en-US" sz="2600" i="1" dirty="0" smtClean="0">
                <a:solidFill>
                  <a:srgbClr val="002060"/>
                </a:solidFill>
              </a:rPr>
              <a:t>)    (Fire Rescue GPO)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i="1" dirty="0" smtClean="0">
                <a:solidFill>
                  <a:srgbClr val="002060"/>
                </a:solidFill>
              </a:rPr>
              <a:t>Texas </a:t>
            </a:r>
            <a:r>
              <a:rPr lang="en-US" sz="2600" i="1" dirty="0" err="1" smtClean="0">
                <a:solidFill>
                  <a:srgbClr val="002060"/>
                </a:solidFill>
              </a:rPr>
              <a:t>BuyBoard</a:t>
            </a:r>
            <a:endParaRPr lang="en-US" sz="2600" i="1" dirty="0" smtClean="0">
              <a:solidFill>
                <a:srgbClr val="002060"/>
              </a:solidFill>
            </a:endParaRPr>
          </a:p>
        </p:txBody>
      </p:sp>
      <p:sp>
        <p:nvSpPr>
          <p:cNvPr id="6" name="Subtitle 1"/>
          <p:cNvSpPr txBox="1">
            <a:spLocks/>
          </p:cNvSpPr>
          <p:nvPr/>
        </p:nvSpPr>
        <p:spPr>
          <a:xfrm>
            <a:off x="1048680" y="549450"/>
            <a:ext cx="10058400" cy="1250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COOPERATIVE PURCHASING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PARTNERS</a:t>
            </a:r>
          </a:p>
          <a:p>
            <a:endParaRPr lang="en-US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37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38054" y="1563374"/>
            <a:ext cx="10049045" cy="3603712"/>
          </a:xfrm>
        </p:spPr>
        <p:txBody>
          <a:bodyPr>
            <a:noAutofit/>
          </a:bodyPr>
          <a:lstStyle/>
          <a:p>
            <a:endParaRPr lang="en-US" sz="4000" b="1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r>
              <a:rPr lang="en-US" sz="40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Louisiana</a:t>
            </a:r>
          </a:p>
          <a:p>
            <a:r>
              <a:rPr lang="en-US" sz="4000" b="1" dirty="0">
                <a:solidFill>
                  <a:schemeClr val="tx1"/>
                </a:solidFill>
                <a:latin typeface="Constantia" panose="02030602050306030303" pitchFamily="18" charset="0"/>
              </a:rPr>
              <a:t>Lamas</a:t>
            </a:r>
          </a:p>
          <a:p>
            <a:endParaRPr lang="en-US" sz="4000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098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48680" y="756924"/>
            <a:ext cx="9912690" cy="888996"/>
          </a:xfrm>
        </p:spPr>
        <p:txBody>
          <a:bodyPr>
            <a:normAutofit/>
          </a:bodyPr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Constantia" panose="02030602050306030303" pitchFamily="18" charset="0"/>
              </a:rPr>
              <a:t>lAmAS</a:t>
            </a:r>
            <a:endParaRPr lang="en-US" sz="2500" b="1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52500" y="1645920"/>
            <a:ext cx="10287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200" i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2200" dirty="0" smtClean="0"/>
              <a:t>Terms:		</a:t>
            </a:r>
            <a:r>
              <a:rPr lang="en-US" sz="2200" dirty="0" smtClean="0">
                <a:solidFill>
                  <a:srgbClr val="002060"/>
                </a:solidFill>
              </a:rPr>
              <a:t>7/31/12 thru 7/30/16</a:t>
            </a:r>
          </a:p>
          <a:p>
            <a:endParaRPr lang="en-US" sz="2200" dirty="0" smtClean="0"/>
          </a:p>
          <a:p>
            <a:r>
              <a:rPr lang="en-US" sz="2200" dirty="0" smtClean="0"/>
              <a:t>Fees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:    		</a:t>
            </a:r>
            <a:r>
              <a:rPr lang="en-US" sz="2200" dirty="0" smtClean="0">
                <a:solidFill>
                  <a:srgbClr val="002060"/>
                </a:solidFill>
              </a:rPr>
              <a:t>N/A</a:t>
            </a:r>
          </a:p>
          <a:p>
            <a:endParaRPr lang="en-US" sz="2200" dirty="0" smtClean="0"/>
          </a:p>
          <a:p>
            <a:r>
              <a:rPr lang="en-US" sz="2200" dirty="0" smtClean="0"/>
              <a:t>Area:		</a:t>
            </a:r>
            <a:r>
              <a:rPr lang="en-US" sz="2200" dirty="0" smtClean="0">
                <a:solidFill>
                  <a:srgbClr val="002060"/>
                </a:solidFill>
              </a:rPr>
              <a:t>Louisiana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en-US" sz="2200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2200" dirty="0" smtClean="0"/>
          </a:p>
          <a:p>
            <a:r>
              <a:rPr lang="en-US" sz="2200" dirty="0" smtClean="0"/>
              <a:t>Catalog</a:t>
            </a:r>
            <a:r>
              <a:rPr lang="en-US" sz="2200" dirty="0"/>
              <a:t>:	</a:t>
            </a:r>
            <a:r>
              <a:rPr lang="en-US" sz="2200" dirty="0">
                <a:solidFill>
                  <a:srgbClr val="002060"/>
                </a:solidFill>
              </a:rPr>
              <a:t>Full Product Line &amp; Options </a:t>
            </a:r>
          </a:p>
          <a:p>
            <a:endParaRPr lang="en-US" sz="2200" dirty="0" smtClean="0"/>
          </a:p>
          <a:p>
            <a:r>
              <a:rPr lang="en-US" sz="2200" dirty="0" smtClean="0"/>
              <a:t>Notes:		</a:t>
            </a:r>
            <a:r>
              <a:rPr lang="en-US" sz="2200" dirty="0" smtClean="0">
                <a:solidFill>
                  <a:srgbClr val="002060"/>
                </a:solidFill>
              </a:rPr>
              <a:t>Tag-on to GSA Contract</a:t>
            </a:r>
          </a:p>
        </p:txBody>
      </p:sp>
    </p:spTree>
    <p:extLst>
      <p:ext uri="{BB962C8B-B14F-4D97-AF65-F5344CB8AC3E}">
        <p14:creationId xmlns:p14="http://schemas.microsoft.com/office/powerpoint/2010/main" val="355069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48680" y="756924"/>
            <a:ext cx="9912690" cy="888996"/>
          </a:xfrm>
        </p:spPr>
        <p:txBody>
          <a:bodyPr>
            <a:normAutofit/>
          </a:bodyPr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Constantia" panose="02030602050306030303" pitchFamily="18" charset="0"/>
              </a:rPr>
              <a:t>lAmAS</a:t>
            </a:r>
            <a:endParaRPr lang="en-US" sz="2500" b="1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8680" y="2313577"/>
            <a:ext cx="10287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200" i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2200" dirty="0" smtClean="0"/>
              <a:t>General </a:t>
            </a:r>
            <a:r>
              <a:rPr lang="en-US" sz="2200" dirty="0"/>
              <a:t>Info</a:t>
            </a:r>
            <a:r>
              <a:rPr lang="en-US" sz="2200" dirty="0" smtClean="0"/>
              <a:t>:</a:t>
            </a:r>
          </a:p>
          <a:p>
            <a:r>
              <a:rPr lang="en-US" sz="2200" dirty="0" smtClean="0">
                <a:solidFill>
                  <a:srgbClr val="0070C0"/>
                </a:solidFill>
                <a:hlinkClick r:id="rId2"/>
              </a:rPr>
              <a:t>http</a:t>
            </a:r>
            <a:r>
              <a:rPr lang="en-US" sz="2200" dirty="0">
                <a:solidFill>
                  <a:srgbClr val="0070C0"/>
                </a:solidFill>
                <a:hlinkClick r:id="rId2"/>
              </a:rPr>
              <a:t>://</a:t>
            </a:r>
            <a:r>
              <a:rPr lang="en-US" sz="2200" dirty="0" smtClean="0">
                <a:solidFill>
                  <a:srgbClr val="0070C0"/>
                </a:solidFill>
                <a:hlinkClick r:id="rId2"/>
              </a:rPr>
              <a:t>www.doa.louisiana.gov/osp/about_index.htm</a:t>
            </a:r>
            <a:r>
              <a:rPr lang="en-US" sz="2200" dirty="0" smtClean="0">
                <a:solidFill>
                  <a:srgbClr val="0070C0"/>
                </a:solidFill>
              </a:rPr>
              <a:t> </a:t>
            </a:r>
          </a:p>
          <a:p>
            <a:endParaRPr lang="en-US" sz="22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2200" dirty="0" smtClean="0"/>
              <a:t>Contract </a:t>
            </a:r>
            <a:r>
              <a:rPr lang="en-US" sz="2200" dirty="0"/>
              <a:t>Docs</a:t>
            </a:r>
            <a:r>
              <a:rPr lang="en-US" sz="2200" dirty="0" smtClean="0"/>
              <a:t>:  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hlinkClick r:id="rId3"/>
              </a:rPr>
              <a:t>http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hlinkClick r:id="rId3"/>
              </a:rPr>
              <a:t>://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hlinkClick r:id="rId3"/>
              </a:rPr>
              <a:t>www.doa.louisiana.gov/osp/contracts/lamas/firetrucks/sutphen/sutphenftk.htm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en-US" sz="2200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07371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39733" y="524231"/>
            <a:ext cx="10049045" cy="1513654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NATIONAL </a:t>
            </a:r>
            <a:r>
              <a:rPr lang="en-US" sz="3600" b="1" dirty="0">
                <a:solidFill>
                  <a:schemeClr val="tx1"/>
                </a:solidFill>
                <a:latin typeface="Constantia" panose="02030602050306030303" pitchFamily="18" charset="0"/>
              </a:rPr>
              <a:t>PURCHASING </a:t>
            </a:r>
            <a:endParaRPr lang="en-US" sz="3600" b="1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r>
              <a:rPr lang="en-US" sz="36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PARTNERS (</a:t>
            </a:r>
            <a:r>
              <a:rPr lang="en-US" sz="3600" b="1" dirty="0" err="1" smtClean="0">
                <a:solidFill>
                  <a:schemeClr val="tx1"/>
                </a:solidFill>
                <a:latin typeface="Constantia" panose="02030602050306030303" pitchFamily="18" charset="0"/>
              </a:rPr>
              <a:t>NPP</a:t>
            </a:r>
            <a:r>
              <a:rPr lang="en-US" sz="36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) / fire rescue </a:t>
            </a:r>
            <a:r>
              <a:rPr lang="en-US" sz="3600" b="1" dirty="0" err="1" smtClean="0">
                <a:solidFill>
                  <a:schemeClr val="tx1"/>
                </a:solidFill>
                <a:latin typeface="Constantia" panose="02030602050306030303" pitchFamily="18" charset="0"/>
              </a:rPr>
              <a:t>gpo</a:t>
            </a:r>
            <a:endParaRPr lang="en-US" sz="3600" b="1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56228" y="2409372"/>
            <a:ext cx="9161093" cy="3595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sz="3200" b="1" dirty="0" smtClean="0">
                <a:latin typeface="Constantia" panose="02030602050306030303" pitchFamily="18" charset="0"/>
              </a:rPr>
              <a:t>In Conjunction with </a:t>
            </a:r>
          </a:p>
          <a:p>
            <a:pPr algn="ctr">
              <a:spcAft>
                <a:spcPts val="1000"/>
              </a:spcAft>
            </a:pPr>
            <a:r>
              <a:rPr lang="en-US" sz="3200" b="1" dirty="0" smtClean="0">
                <a:latin typeface="Constantia" panose="02030602050306030303" pitchFamily="18" charset="0"/>
              </a:rPr>
              <a:t>The State of Oregon</a:t>
            </a:r>
            <a:endParaRPr lang="en-US" sz="3200" b="1" dirty="0">
              <a:latin typeface="Constantia" panose="02030602050306030303" pitchFamily="18" charset="0"/>
            </a:endParaRPr>
          </a:p>
          <a:p>
            <a:pPr algn="ctr">
              <a:spcAft>
                <a:spcPts val="1000"/>
              </a:spcAft>
            </a:pPr>
            <a:r>
              <a:rPr lang="en-US" sz="3200" b="1" dirty="0" smtClean="0">
                <a:latin typeface="Constantia" panose="02030602050306030303" pitchFamily="18" charset="0"/>
              </a:rPr>
              <a:t>Western Fire Chiefs Association</a:t>
            </a:r>
          </a:p>
          <a:p>
            <a:pPr algn="ctr">
              <a:spcAft>
                <a:spcPts val="1000"/>
              </a:spcAft>
            </a:pPr>
            <a:r>
              <a:rPr lang="en-US" sz="2600" b="1" dirty="0" smtClean="0">
                <a:latin typeface="Constantia" panose="02030602050306030303" pitchFamily="18" charset="0"/>
              </a:rPr>
              <a:t>(Fire Advisory Council)</a:t>
            </a:r>
          </a:p>
          <a:p>
            <a:pPr algn="ctr">
              <a:spcAft>
                <a:spcPts val="1000"/>
              </a:spcAft>
            </a:pPr>
            <a:r>
              <a:rPr lang="en-US" sz="3200" b="1" dirty="0" smtClean="0">
                <a:latin typeface="Constantia" panose="02030602050306030303" pitchFamily="18" charset="0"/>
              </a:rPr>
              <a:t>And</a:t>
            </a:r>
          </a:p>
          <a:p>
            <a:pPr algn="ctr">
              <a:spcAft>
                <a:spcPts val="1000"/>
              </a:spcAft>
            </a:pPr>
            <a:r>
              <a:rPr lang="en-US" sz="3200" b="1" dirty="0" smtClean="0">
                <a:latin typeface="Constantia" panose="02030602050306030303" pitchFamily="18" charset="0"/>
              </a:rPr>
              <a:t>International Association of Fire Chiefs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44298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42640" y="588269"/>
            <a:ext cx="9912690" cy="645445"/>
          </a:xfrm>
        </p:spPr>
        <p:txBody>
          <a:bodyPr>
            <a:normAutofit/>
          </a:bodyPr>
          <a:lstStyle/>
          <a:p>
            <a:r>
              <a:rPr lang="en-US" sz="2200" b="1" dirty="0" err="1">
                <a:solidFill>
                  <a:schemeClr val="tx1"/>
                </a:solidFill>
                <a:latin typeface="Constantia" panose="02030602050306030303" pitchFamily="18" charset="0"/>
              </a:rPr>
              <a:t>NPP</a:t>
            </a:r>
            <a:r>
              <a:rPr lang="en-US" sz="2200" b="1" dirty="0">
                <a:solidFill>
                  <a:schemeClr val="tx1"/>
                </a:solidFill>
                <a:latin typeface="Constantia" panose="02030602050306030303" pitchFamily="18" charset="0"/>
              </a:rPr>
              <a:t> / Fire Rescue </a:t>
            </a:r>
            <a:r>
              <a:rPr lang="en-US" sz="22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GPO</a:t>
            </a:r>
            <a:endParaRPr lang="en-US" sz="2200" b="1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05163" y="2579533"/>
            <a:ext cx="96955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200" i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2200" dirty="0" smtClean="0"/>
              <a:t>Terms:		</a:t>
            </a:r>
            <a:r>
              <a:rPr lang="en-US" sz="2200" dirty="0" smtClean="0">
                <a:solidFill>
                  <a:srgbClr val="002060"/>
                </a:solidFill>
              </a:rPr>
              <a:t>2 Year Contract.   May extend up to 3 additional 1-year agreements.</a:t>
            </a:r>
          </a:p>
          <a:p>
            <a:endParaRPr lang="en-US" sz="2200" dirty="0" smtClean="0"/>
          </a:p>
          <a:p>
            <a:r>
              <a:rPr lang="en-US" sz="2200" dirty="0" smtClean="0"/>
              <a:t>Fees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:    		</a:t>
            </a:r>
            <a:r>
              <a:rPr lang="en-US" sz="2200" dirty="0" smtClean="0">
                <a:solidFill>
                  <a:srgbClr val="002060"/>
                </a:solidFill>
              </a:rPr>
              <a:t>$2,000 per </a:t>
            </a:r>
            <a:r>
              <a:rPr lang="en-US" sz="2200" dirty="0">
                <a:solidFill>
                  <a:srgbClr val="002060"/>
                </a:solidFill>
              </a:rPr>
              <a:t>Order  	(portion </a:t>
            </a:r>
            <a:r>
              <a:rPr lang="en-US" sz="2200" dirty="0" smtClean="0">
                <a:solidFill>
                  <a:srgbClr val="002060"/>
                </a:solidFill>
              </a:rPr>
              <a:t>shared </a:t>
            </a:r>
            <a:r>
              <a:rPr lang="en-US" sz="2200" dirty="0">
                <a:solidFill>
                  <a:srgbClr val="002060"/>
                </a:solidFill>
              </a:rPr>
              <a:t>with </a:t>
            </a:r>
            <a:r>
              <a:rPr lang="en-US" sz="2200" dirty="0" err="1">
                <a:solidFill>
                  <a:srgbClr val="002060"/>
                </a:solidFill>
              </a:rPr>
              <a:t>IAFC</a:t>
            </a:r>
            <a:r>
              <a:rPr lang="en-US" sz="2200" dirty="0">
                <a:solidFill>
                  <a:srgbClr val="002060"/>
                </a:solidFill>
              </a:rPr>
              <a:t>)</a:t>
            </a:r>
            <a:endParaRPr lang="en-US" sz="2200" dirty="0" smtClean="0">
              <a:solidFill>
                <a:srgbClr val="002060"/>
              </a:solidFill>
            </a:endParaRPr>
          </a:p>
          <a:p>
            <a:endParaRPr lang="en-US" sz="2200" dirty="0" smtClean="0"/>
          </a:p>
          <a:p>
            <a:r>
              <a:rPr lang="en-US" sz="2200" dirty="0" smtClean="0"/>
              <a:t>Area:		</a:t>
            </a:r>
            <a:r>
              <a:rPr lang="en-US" sz="2200" dirty="0" smtClean="0">
                <a:solidFill>
                  <a:srgbClr val="002060"/>
                </a:solidFill>
              </a:rPr>
              <a:t>National </a:t>
            </a:r>
          </a:p>
          <a:p>
            <a:endParaRPr lang="en-US" sz="2200" dirty="0" smtClean="0"/>
          </a:p>
          <a:p>
            <a:r>
              <a:rPr lang="en-US" sz="2200" dirty="0" smtClean="0"/>
              <a:t>Catalog:	</a:t>
            </a:r>
            <a:r>
              <a:rPr lang="en-US" sz="2200" dirty="0" smtClean="0">
                <a:solidFill>
                  <a:srgbClr val="002060"/>
                </a:solidFill>
              </a:rPr>
              <a:t>Full Product Line, Published Base Models, &amp; Published Options</a:t>
            </a:r>
          </a:p>
          <a:p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68801" y="995187"/>
            <a:ext cx="299302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002060"/>
                </a:solidFill>
              </a:rPr>
              <a:t>RFP #1420</a:t>
            </a:r>
            <a:endParaRPr lang="en-US" sz="24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80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42640" y="588269"/>
            <a:ext cx="9912690" cy="645445"/>
          </a:xfrm>
        </p:spPr>
        <p:txBody>
          <a:bodyPr>
            <a:normAutofit/>
          </a:bodyPr>
          <a:lstStyle/>
          <a:p>
            <a:r>
              <a:rPr lang="en-US" sz="2200" b="1" dirty="0" err="1">
                <a:solidFill>
                  <a:schemeClr val="tx1"/>
                </a:solidFill>
                <a:latin typeface="Constantia" panose="02030602050306030303" pitchFamily="18" charset="0"/>
              </a:rPr>
              <a:t>NPP</a:t>
            </a:r>
            <a:r>
              <a:rPr lang="en-US" sz="2200" b="1" dirty="0">
                <a:solidFill>
                  <a:schemeClr val="tx1"/>
                </a:solidFill>
                <a:latin typeface="Constantia" panose="02030602050306030303" pitchFamily="18" charset="0"/>
              </a:rPr>
              <a:t> / Fire Rescue </a:t>
            </a:r>
            <a:r>
              <a:rPr lang="en-US" sz="22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GPO</a:t>
            </a:r>
            <a:endParaRPr lang="en-US" sz="2200" b="1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2640" y="2193770"/>
            <a:ext cx="969552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200" i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22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2200" dirty="0"/>
              <a:t>Pricing:		</a:t>
            </a:r>
            <a:r>
              <a:rPr lang="en-US" sz="2200" dirty="0">
                <a:solidFill>
                  <a:srgbClr val="002060"/>
                </a:solidFill>
              </a:rPr>
              <a:t>Sutphen SQS2 – 15%  Discount</a:t>
            </a:r>
          </a:p>
          <a:p>
            <a:endParaRPr lang="en-US" sz="2200" dirty="0" smtClean="0"/>
          </a:p>
          <a:p>
            <a:r>
              <a:rPr lang="en-US" sz="2200" dirty="0" smtClean="0"/>
              <a:t>Notes:		</a:t>
            </a:r>
            <a:r>
              <a:rPr lang="en-US" sz="2200" dirty="0" smtClean="0">
                <a:solidFill>
                  <a:srgbClr val="002060"/>
                </a:solidFill>
              </a:rPr>
              <a:t>Must be a Member through Fire Rescue GPO</a:t>
            </a:r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		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68801" y="995187"/>
            <a:ext cx="299302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002060"/>
                </a:solidFill>
              </a:rPr>
              <a:t>RFP #1420</a:t>
            </a:r>
            <a:endParaRPr lang="en-US" sz="24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20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42640" y="588269"/>
            <a:ext cx="9912690" cy="645445"/>
          </a:xfrm>
        </p:spPr>
        <p:txBody>
          <a:bodyPr>
            <a:normAutofit/>
          </a:bodyPr>
          <a:lstStyle/>
          <a:p>
            <a:r>
              <a:rPr lang="en-US" sz="2200" b="1" dirty="0" err="1">
                <a:solidFill>
                  <a:schemeClr val="tx1"/>
                </a:solidFill>
                <a:latin typeface="Constantia" panose="02030602050306030303" pitchFamily="18" charset="0"/>
              </a:rPr>
              <a:t>NPP</a:t>
            </a:r>
            <a:r>
              <a:rPr lang="en-US" sz="2200" b="1" dirty="0">
                <a:solidFill>
                  <a:schemeClr val="tx1"/>
                </a:solidFill>
                <a:latin typeface="Constantia" panose="02030602050306030303" pitchFamily="18" charset="0"/>
              </a:rPr>
              <a:t> / Fire Rescue </a:t>
            </a:r>
            <a:r>
              <a:rPr lang="en-US" sz="22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GPO</a:t>
            </a:r>
            <a:endParaRPr lang="en-US" sz="2200" b="1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90195" y="2088995"/>
            <a:ext cx="969552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err="1" smtClean="0"/>
              <a:t>NPPGov</a:t>
            </a:r>
            <a:r>
              <a:rPr lang="en-US" sz="2200" dirty="0" smtClean="0"/>
              <a:t> Fire Apparatus Contract Holders:</a:t>
            </a:r>
          </a:p>
          <a:p>
            <a:endParaRPr lang="en-US" sz="2400" dirty="0"/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 err="1" smtClean="0">
                <a:solidFill>
                  <a:srgbClr val="002060"/>
                </a:solidFill>
              </a:rPr>
              <a:t>EJ</a:t>
            </a:r>
            <a:r>
              <a:rPr lang="en-US" sz="2200" dirty="0" smtClean="0">
                <a:solidFill>
                  <a:srgbClr val="002060"/>
                </a:solidFill>
              </a:rPr>
              <a:t> </a:t>
            </a:r>
            <a:r>
              <a:rPr lang="en-US" sz="2200" dirty="0">
                <a:solidFill>
                  <a:srgbClr val="002060"/>
                </a:solidFill>
              </a:rPr>
              <a:t>Metals Inc.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rgbClr val="002060"/>
                </a:solidFill>
              </a:rPr>
              <a:t>HME</a:t>
            </a:r>
            <a:r>
              <a:rPr lang="en-US" sz="2200" dirty="0">
                <a:solidFill>
                  <a:srgbClr val="002060"/>
                </a:solidFill>
              </a:rPr>
              <a:t> Inc.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</a:rPr>
              <a:t>Pierce Manufacturing Inc.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</a:rPr>
              <a:t>Sutphen Corp.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rgbClr val="002060"/>
                </a:solidFill>
              </a:rPr>
              <a:t>Toyne</a:t>
            </a:r>
            <a:r>
              <a:rPr lang="en-US" sz="2200" dirty="0">
                <a:solidFill>
                  <a:srgbClr val="002060"/>
                </a:solidFill>
              </a:rPr>
              <a:t>, Inc. </a:t>
            </a:r>
            <a:endParaRPr lang="en-US" sz="22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64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57155" y="642623"/>
            <a:ext cx="9912690" cy="1063513"/>
          </a:xfrm>
        </p:spPr>
        <p:txBody>
          <a:bodyPr>
            <a:normAutofit/>
          </a:bodyPr>
          <a:lstStyle/>
          <a:p>
            <a:pPr algn="ctr"/>
            <a:r>
              <a:rPr lang="en-US" sz="2200" b="1" dirty="0" err="1" smtClean="0">
                <a:solidFill>
                  <a:schemeClr val="tx1"/>
                </a:solidFill>
                <a:latin typeface="Constantia" panose="02030602050306030303" pitchFamily="18" charset="0"/>
              </a:rPr>
              <a:t>NPP</a:t>
            </a:r>
            <a:r>
              <a:rPr lang="en-US" sz="22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 / Fire Rescue GPO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43338" y="2132538"/>
            <a:ext cx="96955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dirty="0" smtClean="0"/>
          </a:p>
          <a:p>
            <a:r>
              <a:rPr lang="en-US" sz="2200" dirty="0"/>
              <a:t>General </a:t>
            </a:r>
            <a:r>
              <a:rPr lang="en-US" sz="2200" dirty="0" smtClean="0"/>
              <a:t>Info: 	</a:t>
            </a:r>
            <a:r>
              <a:rPr lang="en-US" sz="2200" dirty="0" err="1" smtClean="0"/>
              <a:t>NPP</a:t>
            </a:r>
            <a:endParaRPr lang="en-US" sz="2200" dirty="0" smtClean="0"/>
          </a:p>
          <a:p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hlinkClick r:id="rId2"/>
              </a:rPr>
              <a:t>https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hlinkClick r:id="rId2"/>
              </a:rPr>
              <a:t>://www.nppgov.com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hlinkClick r:id="rId2"/>
              </a:rPr>
              <a:t>/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  </a:t>
            </a:r>
            <a:endParaRPr lang="en-US" sz="2200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2200" dirty="0" smtClean="0"/>
          </a:p>
          <a:p>
            <a:r>
              <a:rPr lang="en-US" sz="2200" dirty="0" smtClean="0"/>
              <a:t>General </a:t>
            </a:r>
            <a:r>
              <a:rPr lang="en-US" sz="2200" dirty="0"/>
              <a:t>Info</a:t>
            </a:r>
            <a:r>
              <a:rPr lang="en-US" sz="2200" dirty="0" smtClean="0"/>
              <a:t>:	Fire </a:t>
            </a:r>
            <a:r>
              <a:rPr lang="en-US" sz="2200" dirty="0"/>
              <a:t>Rescue </a:t>
            </a:r>
            <a:r>
              <a:rPr lang="en-US" sz="2200" dirty="0" smtClean="0"/>
              <a:t>GPO</a:t>
            </a:r>
          </a:p>
          <a:p>
            <a:r>
              <a:rPr lang="en-US" sz="2200" dirty="0" smtClean="0"/>
              <a:t>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hlinkClick r:id="rId3"/>
              </a:rPr>
              <a:t>https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hlinkClick r:id="rId3"/>
              </a:rPr>
              <a:t>://www.nppgov.com/firerescue-gpo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hlinkClick r:id="rId3"/>
              </a:rPr>
              <a:t>/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   </a:t>
            </a:r>
            <a:endParaRPr lang="en-US" sz="2200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2200" dirty="0" smtClean="0"/>
          </a:p>
          <a:p>
            <a:r>
              <a:rPr lang="en-US" sz="2200" dirty="0" smtClean="0"/>
              <a:t>Sutphen Page:</a:t>
            </a:r>
          </a:p>
          <a:p>
            <a:r>
              <a:rPr lang="en-US" sz="2200" dirty="0">
                <a:solidFill>
                  <a:schemeClr val="bg2">
                    <a:lumMod val="50000"/>
                  </a:schemeClr>
                </a:solidFill>
                <a:hlinkClick r:id="rId4"/>
              </a:rPr>
              <a:t>https://www.nppgov.com/vendors/sutphen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hlinkClick r:id="rId4"/>
              </a:rPr>
              <a:t>/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853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2247" r="1072"/>
          <a:stretch/>
        </p:blipFill>
        <p:spPr>
          <a:xfrm>
            <a:off x="1" y="0"/>
            <a:ext cx="12378256" cy="680349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402286" y="6183086"/>
            <a:ext cx="4369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https://www.nppgov.com/vendors/sutphen/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59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42640" y="588269"/>
            <a:ext cx="9912690" cy="645445"/>
          </a:xfrm>
        </p:spPr>
        <p:txBody>
          <a:bodyPr>
            <a:normAutofit/>
          </a:bodyPr>
          <a:lstStyle/>
          <a:p>
            <a:r>
              <a:rPr lang="en-US" sz="2200" b="1" dirty="0" err="1">
                <a:solidFill>
                  <a:schemeClr val="tx1"/>
                </a:solidFill>
                <a:latin typeface="Constantia" panose="02030602050306030303" pitchFamily="18" charset="0"/>
              </a:rPr>
              <a:t>NPP</a:t>
            </a:r>
            <a:r>
              <a:rPr lang="en-US" sz="2200" b="1" dirty="0">
                <a:solidFill>
                  <a:schemeClr val="tx1"/>
                </a:solidFill>
                <a:latin typeface="Constantia" panose="02030602050306030303" pitchFamily="18" charset="0"/>
              </a:rPr>
              <a:t> / Fire Rescue </a:t>
            </a:r>
            <a:r>
              <a:rPr lang="en-US" sz="22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GPO</a:t>
            </a:r>
            <a:endParaRPr lang="en-US" sz="2200" b="1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42640" y="1604191"/>
            <a:ext cx="9121037" cy="4390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/>
              <a:t>PROCESS FOR SELLING via </a:t>
            </a:r>
            <a:r>
              <a:rPr lang="en-US" sz="2400" b="1" i="1" dirty="0" err="1" smtClean="0"/>
              <a:t>NPP</a:t>
            </a:r>
            <a:r>
              <a:rPr lang="en-US" sz="2400" b="1" i="1" dirty="0" smtClean="0"/>
              <a:t>/FIRE RESCUE GPO:</a:t>
            </a:r>
          </a:p>
          <a:p>
            <a:endParaRPr lang="en-US" sz="2200" dirty="0" smtClean="0"/>
          </a:p>
          <a:p>
            <a:pPr marL="457200" indent="-457200">
              <a:spcAft>
                <a:spcPts val="200"/>
              </a:spcAft>
              <a:buAutoNum type="arabicParenR"/>
            </a:pPr>
            <a:r>
              <a:rPr lang="en-US" sz="2200" dirty="0" smtClean="0"/>
              <a:t>Join Fire Rescue GPO</a:t>
            </a:r>
          </a:p>
          <a:p>
            <a:pPr>
              <a:spcAft>
                <a:spcPts val="200"/>
              </a:spcAft>
            </a:pPr>
            <a:r>
              <a:rPr lang="en-US" sz="2200" dirty="0"/>
              <a:t>	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hlinkClick r:id="rId2"/>
              </a:rPr>
              <a:t> https://members.nppgov.com/myNPP/firerescue-gpo/</a:t>
            </a:r>
            <a:endParaRPr lang="en-US" sz="2200" dirty="0" smtClean="0"/>
          </a:p>
          <a:p>
            <a:pPr marL="1257300" lvl="2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Complete Inter-Government Agreement</a:t>
            </a:r>
          </a:p>
          <a:p>
            <a:pPr marL="1257300" lvl="2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Easy, One time only </a:t>
            </a:r>
          </a:p>
          <a:p>
            <a:pPr marL="1257300" lvl="2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Answer six questions on-line </a:t>
            </a:r>
          </a:p>
          <a:p>
            <a:pPr marL="1257300" lvl="2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Keep signed file document copy</a:t>
            </a:r>
          </a:p>
          <a:p>
            <a:pPr marL="1257300" lvl="2" indent="-3429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Membership within 2 Business Days</a:t>
            </a:r>
          </a:p>
          <a:p>
            <a:pPr>
              <a:spcAft>
                <a:spcPts val="200"/>
              </a:spcAft>
            </a:pPr>
            <a:r>
              <a:rPr lang="en-US" sz="2200" i="1" dirty="0"/>
              <a:t>	</a:t>
            </a:r>
            <a:r>
              <a:rPr lang="en-US" sz="2200" i="1" dirty="0" smtClean="0"/>
              <a:t>		(</a:t>
            </a:r>
            <a:r>
              <a:rPr lang="en-US" sz="2200" i="1" dirty="0"/>
              <a:t>Member Listing not currently available on line)</a:t>
            </a:r>
          </a:p>
          <a:p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0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48680" y="756924"/>
            <a:ext cx="10058400" cy="1481452"/>
          </a:xfrm>
        </p:spPr>
        <p:txBody>
          <a:bodyPr>
            <a:normAutofit/>
          </a:bodyPr>
          <a:lstStyle/>
          <a:p>
            <a:pPr algn="ctr"/>
            <a:endParaRPr lang="en-US" b="1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80253" y="2445850"/>
            <a:ext cx="9719332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i="1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i="1" dirty="0" smtClean="0">
                <a:solidFill>
                  <a:srgbClr val="002060"/>
                </a:solidFill>
              </a:rPr>
              <a:t>HGAC</a:t>
            </a:r>
            <a:endParaRPr lang="en-US" sz="2600" i="1" dirty="0">
              <a:solidFill>
                <a:srgbClr val="002060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i="1" dirty="0" smtClean="0">
                <a:solidFill>
                  <a:srgbClr val="002060"/>
                </a:solidFill>
              </a:rPr>
              <a:t>National Purchasing Partners (</a:t>
            </a:r>
            <a:r>
              <a:rPr lang="en-US" sz="2600" i="1" dirty="0" err="1" smtClean="0">
                <a:solidFill>
                  <a:srgbClr val="002060"/>
                </a:solidFill>
              </a:rPr>
              <a:t>NPP</a:t>
            </a:r>
            <a:r>
              <a:rPr lang="en-US" sz="2600" i="1" dirty="0" smtClean="0">
                <a:solidFill>
                  <a:srgbClr val="002060"/>
                </a:solidFill>
              </a:rPr>
              <a:t>)    (Fire Rescue GPO)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i="1" dirty="0">
                <a:solidFill>
                  <a:srgbClr val="002060"/>
                </a:solidFill>
              </a:rPr>
              <a:t>General Services Administration  (GSA)</a:t>
            </a:r>
          </a:p>
          <a:p>
            <a:pPr>
              <a:spcAft>
                <a:spcPts val="600"/>
              </a:spcAft>
            </a:pPr>
            <a:endParaRPr lang="en-US" sz="2600" i="1" dirty="0" smtClean="0">
              <a:solidFill>
                <a:srgbClr val="002060"/>
              </a:solidFill>
            </a:endParaRPr>
          </a:p>
        </p:txBody>
      </p:sp>
      <p:sp>
        <p:nvSpPr>
          <p:cNvPr id="6" name="Subtitle 1"/>
          <p:cNvSpPr txBox="1">
            <a:spLocks/>
          </p:cNvSpPr>
          <p:nvPr/>
        </p:nvSpPr>
        <p:spPr>
          <a:xfrm>
            <a:off x="1048680" y="549450"/>
            <a:ext cx="10058400" cy="1250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COOPERATIVE PURCHASING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PARTNERS</a:t>
            </a:r>
          </a:p>
          <a:p>
            <a:endParaRPr lang="en-US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37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42640" y="588269"/>
            <a:ext cx="9912690" cy="645445"/>
          </a:xfrm>
        </p:spPr>
        <p:txBody>
          <a:bodyPr>
            <a:normAutofit/>
          </a:bodyPr>
          <a:lstStyle/>
          <a:p>
            <a:r>
              <a:rPr lang="en-US" sz="2200" b="1" dirty="0" err="1">
                <a:solidFill>
                  <a:schemeClr val="tx1"/>
                </a:solidFill>
                <a:latin typeface="Constantia" panose="02030602050306030303" pitchFamily="18" charset="0"/>
              </a:rPr>
              <a:t>NPP</a:t>
            </a:r>
            <a:r>
              <a:rPr lang="en-US" sz="2200" b="1" dirty="0">
                <a:solidFill>
                  <a:schemeClr val="tx1"/>
                </a:solidFill>
                <a:latin typeface="Constantia" panose="02030602050306030303" pitchFamily="18" charset="0"/>
              </a:rPr>
              <a:t> / Fire Rescue </a:t>
            </a:r>
            <a:r>
              <a:rPr lang="en-US" sz="22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GPO</a:t>
            </a:r>
            <a:endParaRPr lang="en-US" sz="2200" b="1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2298" y="1923506"/>
            <a:ext cx="912103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dirty="0" smtClean="0"/>
          </a:p>
          <a:p>
            <a:r>
              <a:rPr lang="en-US" sz="2200" dirty="0" smtClean="0"/>
              <a:t>2)</a:t>
            </a:r>
            <a:r>
              <a:rPr lang="en-US" sz="2200" dirty="0"/>
              <a:t>	</a:t>
            </a:r>
            <a:r>
              <a:rPr lang="en-US" sz="2200" dirty="0" smtClean="0"/>
              <a:t>Full Product Line &amp; Published Options</a:t>
            </a:r>
            <a:endParaRPr lang="en-US" sz="2200" dirty="0"/>
          </a:p>
          <a:p>
            <a:r>
              <a:rPr lang="en-US" sz="2200" dirty="0"/>
              <a:t>	</a:t>
            </a:r>
            <a:r>
              <a:rPr lang="en-US" sz="2200" dirty="0">
                <a:hlinkClick r:id="rId2"/>
              </a:rPr>
              <a:t>https://www.nppgov.com/vendors/sutphen/</a:t>
            </a:r>
            <a:r>
              <a:rPr lang="en-US" sz="2200" dirty="0"/>
              <a:t> </a:t>
            </a:r>
          </a:p>
          <a:p>
            <a:r>
              <a:rPr lang="en-US" sz="2200" dirty="0" smtClean="0"/>
              <a:t>    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Member Login required to view pricing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Sales </a:t>
            </a:r>
            <a:r>
              <a:rPr lang="en-US" sz="2200" dirty="0"/>
              <a:t>Representative </a:t>
            </a:r>
            <a:r>
              <a:rPr lang="en-US" sz="2200" dirty="0" smtClean="0"/>
              <a:t>configures quote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Include $2,000 Fee.</a:t>
            </a:r>
            <a:endParaRPr lang="en-US" sz="2200" dirty="0"/>
          </a:p>
          <a:p>
            <a:endParaRPr lang="en-US" sz="2200" dirty="0" smtClean="0"/>
          </a:p>
          <a:p>
            <a:pPr marL="457200" indent="-457200">
              <a:buAutoNum type="arabicParenR" startAt="3"/>
            </a:pPr>
            <a:r>
              <a:rPr lang="en-US" sz="2200" dirty="0" smtClean="0"/>
              <a:t>Purchase document on letterhead with member number to Sutphen</a:t>
            </a:r>
          </a:p>
          <a:p>
            <a:endParaRPr lang="en-US" sz="2200" dirty="0" smtClean="0"/>
          </a:p>
          <a:p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68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42640" y="588269"/>
            <a:ext cx="9912690" cy="645445"/>
          </a:xfrm>
        </p:spPr>
        <p:txBody>
          <a:bodyPr>
            <a:normAutofit/>
          </a:bodyPr>
          <a:lstStyle/>
          <a:p>
            <a:r>
              <a:rPr lang="en-US" sz="2200" b="1" dirty="0" err="1">
                <a:solidFill>
                  <a:schemeClr val="tx1"/>
                </a:solidFill>
                <a:latin typeface="Constantia" panose="02030602050306030303" pitchFamily="18" charset="0"/>
              </a:rPr>
              <a:t>NPP</a:t>
            </a:r>
            <a:r>
              <a:rPr lang="en-US" sz="2200" b="1" dirty="0">
                <a:solidFill>
                  <a:schemeClr val="tx1"/>
                </a:solidFill>
                <a:latin typeface="Constantia" panose="02030602050306030303" pitchFamily="18" charset="0"/>
              </a:rPr>
              <a:t> / Fire Rescue </a:t>
            </a:r>
            <a:r>
              <a:rPr lang="en-US" sz="22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GPO</a:t>
            </a:r>
            <a:endParaRPr lang="en-US" sz="2200" b="1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2298" y="1923506"/>
            <a:ext cx="807873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u="sng" dirty="0" smtClean="0">
              <a:hlinkClick r:id="rId2"/>
            </a:endParaRPr>
          </a:p>
          <a:p>
            <a:r>
              <a:rPr lang="en-US" sz="2400" dirty="0" err="1" smtClean="0"/>
              <a:t>IAFC</a:t>
            </a:r>
            <a:r>
              <a:rPr lang="en-US" sz="2400" dirty="0" smtClean="0"/>
              <a:t> Published Article:</a:t>
            </a:r>
          </a:p>
          <a:p>
            <a:endParaRPr lang="en-US" sz="2400" dirty="0" smtClean="0"/>
          </a:p>
          <a:p>
            <a:r>
              <a:rPr lang="en-US" sz="2400" dirty="0" smtClean="0"/>
              <a:t>“Fire Rescue GPO Adds New Fire Apparatus Contracts”</a:t>
            </a:r>
          </a:p>
          <a:p>
            <a:endParaRPr lang="en-US" sz="2400" dirty="0"/>
          </a:p>
          <a:p>
            <a:r>
              <a:rPr lang="en-US" sz="2400" u="sng" dirty="0">
                <a:hlinkClick r:id="rId3"/>
              </a:rPr>
              <a:t>http://www.iafc.org/Media/articlePR.cfm?ItemNumber=8584&amp;utm_source=Informz&amp;utm_medium=Email&amp;utm_campaign=IAFC+Homepage</a:t>
            </a:r>
            <a:endParaRPr lang="en-US" sz="2400" dirty="0"/>
          </a:p>
          <a:p>
            <a:r>
              <a:rPr lang="en-US" sz="2400" dirty="0"/>
              <a:t> </a:t>
            </a:r>
          </a:p>
          <a:p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28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02298" y="1923506"/>
            <a:ext cx="656924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2400" dirty="0"/>
              <a:t> </a:t>
            </a:r>
          </a:p>
          <a:p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4890" y="444967"/>
            <a:ext cx="7077075" cy="6413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85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42640" y="588269"/>
            <a:ext cx="9912690" cy="645445"/>
          </a:xfrm>
        </p:spPr>
        <p:txBody>
          <a:bodyPr>
            <a:normAutofit/>
          </a:bodyPr>
          <a:lstStyle/>
          <a:p>
            <a:r>
              <a:rPr lang="en-US" sz="2200" b="1" dirty="0" err="1">
                <a:solidFill>
                  <a:schemeClr val="tx1"/>
                </a:solidFill>
                <a:latin typeface="Constantia" panose="02030602050306030303" pitchFamily="18" charset="0"/>
              </a:rPr>
              <a:t>NPP</a:t>
            </a:r>
            <a:r>
              <a:rPr lang="en-US" sz="2200" b="1" dirty="0">
                <a:solidFill>
                  <a:schemeClr val="tx1"/>
                </a:solidFill>
                <a:latin typeface="Constantia" panose="02030602050306030303" pitchFamily="18" charset="0"/>
              </a:rPr>
              <a:t> / Fire Rescue </a:t>
            </a:r>
            <a:r>
              <a:rPr lang="en-US" sz="22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GPO</a:t>
            </a:r>
            <a:endParaRPr lang="en-US" sz="2200" b="1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2298" y="1923506"/>
            <a:ext cx="7367531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u="sng" dirty="0" smtClean="0">
              <a:hlinkClick r:id="rId2"/>
            </a:endParaRPr>
          </a:p>
          <a:p>
            <a:r>
              <a:rPr lang="en-US" sz="2400" dirty="0" smtClean="0"/>
              <a:t>Western Fire Chiefs Association</a:t>
            </a:r>
          </a:p>
          <a:p>
            <a:endParaRPr lang="en-US" sz="2400" dirty="0" smtClean="0"/>
          </a:p>
          <a:p>
            <a:r>
              <a:rPr lang="en-US" sz="2400" dirty="0" smtClean="0"/>
              <a:t>Published New Contract Announcement for Sutphen</a:t>
            </a:r>
            <a:endParaRPr lang="en-US" sz="2400" dirty="0"/>
          </a:p>
          <a:p>
            <a:endParaRPr lang="en-US" sz="2400" u="sng" dirty="0" smtClean="0">
              <a:hlinkClick r:id="rId2"/>
            </a:endParaRPr>
          </a:p>
          <a:p>
            <a:r>
              <a:rPr lang="en-US" sz="2400" u="sng" dirty="0" smtClean="0">
                <a:hlinkClick r:id="rId2"/>
              </a:rPr>
              <a:t>http</a:t>
            </a:r>
            <a:r>
              <a:rPr lang="en-US" sz="2400" u="sng" dirty="0">
                <a:hlinkClick r:id="rId2"/>
              </a:rPr>
              <a:t>://us9.campaign-archive1.com/?u=255330792122b18c3e0eb1127&amp;id=31968ddae6&amp;e=ede4819386</a:t>
            </a:r>
            <a:endParaRPr lang="en-US" sz="2400" dirty="0"/>
          </a:p>
          <a:p>
            <a:r>
              <a:rPr lang="en-US" sz="2400" dirty="0"/>
              <a:t> </a:t>
            </a:r>
          </a:p>
          <a:p>
            <a:r>
              <a:rPr lang="en-US" sz="2400" dirty="0"/>
              <a:t> </a:t>
            </a:r>
          </a:p>
          <a:p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70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42640" y="588269"/>
            <a:ext cx="9912690" cy="645445"/>
          </a:xfrm>
        </p:spPr>
        <p:txBody>
          <a:bodyPr>
            <a:normAutofit/>
          </a:bodyPr>
          <a:lstStyle/>
          <a:p>
            <a:r>
              <a:rPr lang="en-US" sz="2200" b="1" dirty="0" err="1">
                <a:solidFill>
                  <a:schemeClr val="tx1"/>
                </a:solidFill>
                <a:latin typeface="Constantia" panose="02030602050306030303" pitchFamily="18" charset="0"/>
              </a:rPr>
              <a:t>NPP</a:t>
            </a:r>
            <a:r>
              <a:rPr lang="en-US" sz="2200" b="1" dirty="0">
                <a:solidFill>
                  <a:schemeClr val="tx1"/>
                </a:solidFill>
                <a:latin typeface="Constantia" panose="02030602050306030303" pitchFamily="18" charset="0"/>
              </a:rPr>
              <a:t> / Fire Rescue </a:t>
            </a:r>
            <a:r>
              <a:rPr lang="en-US" sz="22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GPO</a:t>
            </a:r>
            <a:endParaRPr lang="en-US" sz="2200" b="1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2298" y="1923506"/>
            <a:ext cx="65692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2510972" y="461962"/>
            <a:ext cx="6090783" cy="615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85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38054" y="1563374"/>
            <a:ext cx="10049045" cy="3603712"/>
          </a:xfrm>
        </p:spPr>
        <p:txBody>
          <a:bodyPr>
            <a:noAutofit/>
          </a:bodyPr>
          <a:lstStyle/>
          <a:p>
            <a:endParaRPr lang="en-US" sz="4000" b="1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r>
              <a:rPr lang="en-US" sz="40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General </a:t>
            </a:r>
            <a:r>
              <a:rPr lang="en-US" sz="4000" b="1" dirty="0">
                <a:solidFill>
                  <a:schemeClr val="tx1"/>
                </a:solidFill>
                <a:latin typeface="Constantia" panose="02030602050306030303" pitchFamily="18" charset="0"/>
              </a:rPr>
              <a:t>Services Administration</a:t>
            </a:r>
          </a:p>
          <a:p>
            <a:r>
              <a:rPr lang="en-US" sz="40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(GSA)</a:t>
            </a:r>
          </a:p>
        </p:txBody>
      </p:sp>
    </p:spTree>
    <p:extLst>
      <p:ext uri="{BB962C8B-B14F-4D97-AF65-F5344CB8AC3E}">
        <p14:creationId xmlns:p14="http://schemas.microsoft.com/office/powerpoint/2010/main" val="1544594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48680" y="756924"/>
            <a:ext cx="9912690" cy="723534"/>
          </a:xfrm>
        </p:spPr>
        <p:txBody>
          <a:bodyPr>
            <a:noAutofit/>
          </a:bodyPr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General Services Administration</a:t>
            </a:r>
          </a:p>
          <a:p>
            <a:pPr algn="ctr"/>
            <a:endParaRPr lang="en-US" sz="1800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9782" y="3156722"/>
            <a:ext cx="974265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Type:		</a:t>
            </a:r>
            <a:r>
              <a:rPr lang="en-US" sz="2200" dirty="0" smtClean="0">
                <a:solidFill>
                  <a:srgbClr val="002060"/>
                </a:solidFill>
              </a:rPr>
              <a:t>Federal Contract, Multiple Award</a:t>
            </a:r>
          </a:p>
          <a:p>
            <a:endParaRPr lang="en-US" sz="2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Terms:		</a:t>
            </a:r>
            <a:r>
              <a:rPr lang="en-US" sz="2200" dirty="0" smtClean="0">
                <a:solidFill>
                  <a:srgbClr val="002060"/>
                </a:solidFill>
              </a:rPr>
              <a:t>Valid 1/5/12 thru 1/4/17 with 3 Five Year Options</a:t>
            </a:r>
            <a:endParaRPr lang="en-US" sz="22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2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Catalog:	</a:t>
            </a:r>
            <a:r>
              <a:rPr lang="en-US" sz="2200" dirty="0" smtClean="0">
                <a:solidFill>
                  <a:srgbClr val="002060"/>
                </a:solidFill>
              </a:rPr>
              <a:t>Full Product Line &amp; Options </a:t>
            </a:r>
          </a:p>
          <a:p>
            <a:endParaRPr lang="en-US" sz="2200" dirty="0">
              <a:solidFill>
                <a:srgbClr val="002060"/>
              </a:solidFill>
            </a:endParaRPr>
          </a:p>
          <a:p>
            <a:r>
              <a:rPr lang="en-US" sz="2200" dirty="0" smtClean="0"/>
              <a:t>Area:	</a:t>
            </a:r>
            <a:r>
              <a:rPr lang="en-US" sz="2200" dirty="0">
                <a:solidFill>
                  <a:srgbClr val="002060"/>
                </a:solidFill>
              </a:rPr>
              <a:t>	</a:t>
            </a:r>
            <a:r>
              <a:rPr lang="en-US" sz="2200" dirty="0" smtClean="0">
                <a:solidFill>
                  <a:srgbClr val="002060"/>
                </a:solidFill>
              </a:rPr>
              <a:t>National Federal, State/Local Disaster Preparedness</a:t>
            </a:r>
            <a:endParaRPr lang="en-US" sz="2200" dirty="0">
              <a:solidFill>
                <a:srgbClr val="002060"/>
              </a:solidFill>
            </a:endParaRPr>
          </a:p>
          <a:p>
            <a:r>
              <a:rPr lang="en-US" sz="2200" dirty="0" smtClean="0">
                <a:solidFill>
                  <a:srgbClr val="002060"/>
                </a:solidFill>
              </a:rPr>
              <a:t>		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872439" y="1640113"/>
            <a:ext cx="97426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002060"/>
                </a:solidFill>
              </a:rPr>
              <a:t>Schedule 23V - Fire Apparatus 	</a:t>
            </a:r>
          </a:p>
          <a:p>
            <a:pPr algn="ctr"/>
            <a:r>
              <a:rPr lang="en-US" sz="2400" i="1" dirty="0" smtClean="0">
                <a:solidFill>
                  <a:srgbClr val="002060"/>
                </a:solidFill>
              </a:rPr>
              <a:t>Contract #GS30F0012Y</a:t>
            </a:r>
            <a:endParaRPr lang="en-US" sz="24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26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48680" y="756924"/>
            <a:ext cx="9912690" cy="888996"/>
          </a:xfrm>
        </p:spPr>
        <p:txBody>
          <a:bodyPr>
            <a:normAutofit/>
          </a:bodyPr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General Services Administration</a:t>
            </a:r>
          </a:p>
          <a:p>
            <a:pPr algn="ctr"/>
            <a:endParaRPr lang="en-US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8712" y="2054543"/>
            <a:ext cx="974265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Pricing:		</a:t>
            </a:r>
            <a:r>
              <a:rPr lang="en-US" sz="2200" dirty="0" smtClean="0">
                <a:solidFill>
                  <a:srgbClr val="002060"/>
                </a:solidFill>
              </a:rPr>
              <a:t>GSA Published List Price, Less  3%   (per SQS1)</a:t>
            </a:r>
          </a:p>
          <a:p>
            <a:endParaRPr lang="en-US" sz="2200" dirty="0">
              <a:solidFill>
                <a:srgbClr val="002060"/>
              </a:solidFill>
            </a:endParaRPr>
          </a:p>
          <a:p>
            <a:r>
              <a:rPr lang="en-US" sz="2200" dirty="0" smtClean="0"/>
              <a:t>Fees:</a:t>
            </a:r>
            <a:r>
              <a:rPr lang="en-US" sz="2200" dirty="0" smtClean="0">
                <a:solidFill>
                  <a:srgbClr val="002060"/>
                </a:solidFill>
              </a:rPr>
              <a:t>		Approximately   0.75%</a:t>
            </a:r>
            <a:endParaRPr lang="en-US" sz="2200" dirty="0" smtClean="0"/>
          </a:p>
          <a:p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2200" dirty="0" smtClean="0"/>
              <a:t>Calculate:</a:t>
            </a:r>
            <a:r>
              <a:rPr lang="en-US" sz="2200" dirty="0">
                <a:solidFill>
                  <a:srgbClr val="002060"/>
                </a:solidFill>
              </a:rPr>
              <a:t>	</a:t>
            </a:r>
            <a:r>
              <a:rPr lang="en-US" sz="2200" dirty="0" smtClean="0">
                <a:solidFill>
                  <a:srgbClr val="002060"/>
                </a:solidFill>
              </a:rPr>
              <a:t>List Price x  0.97 / .9925 Current Pricing</a:t>
            </a:r>
          </a:p>
          <a:p>
            <a:r>
              <a:rPr lang="en-US" sz="2200" dirty="0">
                <a:solidFill>
                  <a:srgbClr val="002060"/>
                </a:solidFill>
              </a:rPr>
              <a:t>	</a:t>
            </a:r>
            <a:r>
              <a:rPr lang="en-US" sz="2200" dirty="0" smtClean="0">
                <a:solidFill>
                  <a:srgbClr val="002060"/>
                </a:solidFill>
              </a:rPr>
              <a:t>		Proposed Pricing:  SQS2 List x .85 / .9925 Project beginning 11/1/15</a:t>
            </a:r>
            <a:endParaRPr lang="en-US" sz="2200" dirty="0"/>
          </a:p>
          <a:p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138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48680" y="756924"/>
            <a:ext cx="9912690" cy="888996"/>
          </a:xfrm>
        </p:spPr>
        <p:txBody>
          <a:bodyPr>
            <a:normAutofit/>
          </a:bodyPr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General Services Administration</a:t>
            </a:r>
          </a:p>
          <a:p>
            <a:pPr algn="ctr"/>
            <a:endParaRPr lang="en-US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58766" y="1817370"/>
            <a:ext cx="942833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2060"/>
                </a:solidFill>
              </a:rPr>
              <a:t>State &amp; Local Governments use GSA under: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Disaster Preparedness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Public Health Emergency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1122 Program (Mobile Command &amp; Control Only)</a:t>
            </a:r>
          </a:p>
          <a:p>
            <a:r>
              <a:rPr lang="en-US" sz="2200" dirty="0" smtClean="0">
                <a:solidFill>
                  <a:srgbClr val="002060"/>
                </a:solidFill>
              </a:rPr>
              <a:t>		</a:t>
            </a:r>
          </a:p>
          <a:p>
            <a:r>
              <a:rPr lang="en-US" sz="2200" dirty="0" smtClean="0">
                <a:solidFill>
                  <a:srgbClr val="002060"/>
                </a:solidFill>
              </a:rPr>
              <a:t>GSA’s Disaster Preparedness Program allows state and local governments to buy from GSA Schedules to facilitate recovery from or preparation for:  </a:t>
            </a:r>
            <a:endParaRPr lang="en-US" sz="2200" dirty="0">
              <a:solidFill>
                <a:srgbClr val="002060"/>
              </a:solidFill>
            </a:endParaRPr>
          </a:p>
          <a:p>
            <a:endParaRPr lang="en-US" sz="2200" dirty="0">
              <a:solidFill>
                <a:srgbClr val="002060"/>
              </a:solidFill>
            </a:endParaRPr>
          </a:p>
          <a:p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235491" y="4532098"/>
            <a:ext cx="9539068" cy="1107996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</a:rPr>
              <a:t>Major Weather Event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</a:rPr>
              <a:t>Nuclear Attack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Biological </a:t>
            </a:r>
            <a:r>
              <a:rPr lang="en-US" sz="2200" dirty="0">
                <a:solidFill>
                  <a:srgbClr val="002060"/>
                </a:solidFill>
              </a:rPr>
              <a:t>Attack or </a:t>
            </a:r>
            <a:r>
              <a:rPr lang="en-US" sz="2200" dirty="0" smtClean="0">
                <a:solidFill>
                  <a:srgbClr val="002060"/>
                </a:solidFill>
              </a:rPr>
              <a:t>Biohazard</a:t>
            </a:r>
            <a:endParaRPr lang="en-US" sz="22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00882" y="4514798"/>
            <a:ext cx="7100668" cy="1380381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Terrorism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Chemical </a:t>
            </a:r>
            <a:r>
              <a:rPr lang="en-US" sz="2200" dirty="0">
                <a:solidFill>
                  <a:srgbClr val="002060"/>
                </a:solidFill>
              </a:rPr>
              <a:t>Attack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</a:rPr>
              <a:t>Radiological Attack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23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48680" y="756924"/>
            <a:ext cx="9912690" cy="888996"/>
          </a:xfrm>
        </p:spPr>
        <p:txBody>
          <a:bodyPr>
            <a:normAutofit/>
          </a:bodyPr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General Services Administration</a:t>
            </a:r>
          </a:p>
          <a:p>
            <a:pPr algn="ctr"/>
            <a:endParaRPr lang="en-US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8712" y="2054543"/>
            <a:ext cx="974265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dirty="0" smtClean="0"/>
          </a:p>
          <a:p>
            <a:r>
              <a:rPr lang="en-US" sz="2200" dirty="0" smtClean="0"/>
              <a:t>Requirements for Order:	</a:t>
            </a:r>
            <a:r>
              <a:rPr lang="en-US" sz="2200" dirty="0" smtClean="0">
                <a:solidFill>
                  <a:srgbClr val="002060"/>
                </a:solidFill>
              </a:rPr>
              <a:t>Must be on company letterhead or PO and include this quote:</a:t>
            </a:r>
          </a:p>
          <a:p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2200" dirty="0" smtClean="0">
                <a:solidFill>
                  <a:srgbClr val="002060"/>
                </a:solidFill>
              </a:rPr>
              <a:t>“This </a:t>
            </a:r>
            <a:r>
              <a:rPr lang="en-US" sz="2200" dirty="0">
                <a:solidFill>
                  <a:srgbClr val="002060"/>
                </a:solidFill>
              </a:rPr>
              <a:t>order is placed under GSA Schedule GS30F0012Y under the authority of the GSA Disaster Purchasing </a:t>
            </a:r>
            <a:r>
              <a:rPr lang="en-US" sz="2200" dirty="0" smtClean="0">
                <a:solidFill>
                  <a:srgbClr val="002060"/>
                </a:solidFill>
              </a:rPr>
              <a:t>Program</a:t>
            </a:r>
            <a:r>
              <a:rPr lang="en-US" sz="2200" dirty="0">
                <a:solidFill>
                  <a:srgbClr val="002060"/>
                </a:solidFill>
              </a:rPr>
              <a:t>. The products or services purchased will be used in preparation or response to disasters or recovery from major disaster </a:t>
            </a:r>
            <a:r>
              <a:rPr lang="en-US" sz="2200" dirty="0" smtClean="0">
                <a:solidFill>
                  <a:srgbClr val="002060"/>
                </a:solidFill>
              </a:rPr>
              <a:t>declared by the President, or recovery </a:t>
            </a:r>
            <a:r>
              <a:rPr lang="en-US" sz="2200" dirty="0">
                <a:solidFill>
                  <a:srgbClr val="002060"/>
                </a:solidFill>
              </a:rPr>
              <a:t>from </a:t>
            </a:r>
            <a:r>
              <a:rPr lang="en-US" sz="2200" dirty="0" smtClean="0">
                <a:solidFill>
                  <a:srgbClr val="002060"/>
                </a:solidFill>
              </a:rPr>
              <a:t>terrorism or nuclear</a:t>
            </a:r>
            <a:r>
              <a:rPr lang="en-US" sz="2200" dirty="0">
                <a:solidFill>
                  <a:srgbClr val="002060"/>
                </a:solidFill>
              </a:rPr>
              <a:t>, biological, chemical, or </a:t>
            </a:r>
            <a:r>
              <a:rPr lang="en-US" sz="2200" dirty="0" smtClean="0">
                <a:solidFill>
                  <a:srgbClr val="002060"/>
                </a:solidFill>
              </a:rPr>
              <a:t>radiological, or </a:t>
            </a:r>
            <a:r>
              <a:rPr lang="en-US" sz="2200" dirty="0" err="1" smtClean="0">
                <a:solidFill>
                  <a:srgbClr val="002060"/>
                </a:solidFill>
              </a:rPr>
              <a:t>EMP</a:t>
            </a:r>
            <a:r>
              <a:rPr lang="en-US" sz="2200" dirty="0" smtClean="0">
                <a:solidFill>
                  <a:srgbClr val="002060"/>
                </a:solidFill>
              </a:rPr>
              <a:t> attack.”</a:t>
            </a:r>
          </a:p>
          <a:p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48680" y="756924"/>
            <a:ext cx="10058400" cy="148145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	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HOW IS A CO-OP ESTABLISHED?</a:t>
            </a:r>
            <a:endParaRPr lang="en-US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70542" y="2238376"/>
            <a:ext cx="80039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Constantia" panose="02030602050306030303" pitchFamily="18" charset="0"/>
              </a:rPr>
              <a:t>Bid Process</a:t>
            </a:r>
          </a:p>
          <a:p>
            <a:pPr algn="ctr"/>
            <a:endParaRPr lang="en-US" sz="2400" dirty="0" smtClean="0">
              <a:latin typeface="Constantia" panose="0203060205030603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onstantia" panose="02030602050306030303" pitchFamily="18" charset="0"/>
              </a:rPr>
              <a:t>Co-Op Agencies compete the contract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600" dirty="0">
              <a:latin typeface="Constantia" panose="0203060205030603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onstantia" panose="02030602050306030303" pitchFamily="18" charset="0"/>
              </a:rPr>
              <a:t>Periodic bid or open bid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600" dirty="0">
              <a:latin typeface="Constantia" panose="0203060205030603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onstantia" panose="02030602050306030303" pitchFamily="18" charset="0"/>
              </a:rPr>
              <a:t>Satisfies full and open competitive requirements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2600" dirty="0" smtClean="0">
              <a:latin typeface="Constantia" panose="02030602050306030303" pitchFamily="18" charset="0"/>
            </a:endParaRPr>
          </a:p>
          <a:p>
            <a:endParaRPr lang="en-US" sz="2400" dirty="0" smtClean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81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48680" y="756924"/>
            <a:ext cx="9912690" cy="888996"/>
          </a:xfrm>
        </p:spPr>
        <p:txBody>
          <a:bodyPr>
            <a:normAutofit/>
          </a:bodyPr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General Services Administration</a:t>
            </a:r>
          </a:p>
          <a:p>
            <a:pPr algn="ctr"/>
            <a:endParaRPr lang="en-US" sz="2500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00150" y="2054542"/>
            <a:ext cx="1068705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Additional Resources</a:t>
            </a:r>
          </a:p>
          <a:p>
            <a:endParaRPr lang="en-US" sz="2400" dirty="0" smtClean="0"/>
          </a:p>
          <a:p>
            <a:r>
              <a:rPr lang="en-US" sz="2400" dirty="0" smtClean="0"/>
              <a:t>Schedule 23V:	</a:t>
            </a:r>
            <a:r>
              <a:rPr lang="en-US" sz="2200" dirty="0" smtClean="0">
                <a:solidFill>
                  <a:srgbClr val="002060"/>
                </a:solidFill>
              </a:rPr>
              <a:t>	</a:t>
            </a:r>
            <a:r>
              <a:rPr lang="en-US" sz="2200" dirty="0" smtClean="0">
                <a:solidFill>
                  <a:srgbClr val="002060"/>
                </a:solidFill>
                <a:hlinkClick r:id="rId2"/>
              </a:rPr>
              <a:t>http</a:t>
            </a:r>
            <a:r>
              <a:rPr lang="en-US" sz="2200" dirty="0">
                <a:solidFill>
                  <a:srgbClr val="002060"/>
                </a:solidFill>
                <a:hlinkClick r:id="rId2"/>
              </a:rPr>
              <a:t>://www.gsa.gov/portal/content/104238 </a:t>
            </a:r>
            <a:endParaRPr lang="en-US" sz="2200" dirty="0" smtClean="0">
              <a:solidFill>
                <a:srgbClr val="002060"/>
              </a:solidFill>
            </a:endParaRPr>
          </a:p>
          <a:p>
            <a:endParaRPr lang="en-US" sz="2200" dirty="0" smtClean="0">
              <a:solidFill>
                <a:srgbClr val="002060"/>
              </a:solidFill>
            </a:endParaRPr>
          </a:p>
          <a:p>
            <a:r>
              <a:rPr lang="en-US" sz="2200" dirty="0" smtClean="0"/>
              <a:t>GSA Advantage:</a:t>
            </a:r>
            <a:r>
              <a:rPr lang="en-US" sz="2200" dirty="0"/>
              <a:t>	 </a:t>
            </a:r>
            <a:r>
              <a:rPr lang="en-US" sz="2200" dirty="0" smtClean="0"/>
              <a:t>	</a:t>
            </a:r>
            <a:r>
              <a:rPr lang="en-US" sz="2200" dirty="0" smtClean="0">
                <a:solidFill>
                  <a:srgbClr val="002060"/>
                </a:solidFill>
                <a:hlinkClick r:id="rId3"/>
              </a:rPr>
              <a:t>https</a:t>
            </a:r>
            <a:r>
              <a:rPr lang="en-US" sz="2200" dirty="0">
                <a:solidFill>
                  <a:srgbClr val="002060"/>
                </a:solidFill>
                <a:hlinkClick r:id="rId3"/>
              </a:rPr>
              <a:t>://</a:t>
            </a:r>
            <a:r>
              <a:rPr lang="en-US" sz="2200" dirty="0" smtClean="0">
                <a:solidFill>
                  <a:srgbClr val="002060"/>
                </a:solidFill>
                <a:hlinkClick r:id="rId3"/>
              </a:rPr>
              <a:t>www.gsaadvantage.gov</a:t>
            </a:r>
            <a:r>
              <a:rPr lang="en-US" sz="2200" dirty="0" smtClean="0">
                <a:solidFill>
                  <a:srgbClr val="002060"/>
                </a:solidFill>
              </a:rPr>
              <a:t>     </a:t>
            </a:r>
          </a:p>
          <a:p>
            <a:endParaRPr lang="en-US" sz="2200" i="1" dirty="0" smtClean="0"/>
          </a:p>
          <a:p>
            <a:r>
              <a:rPr lang="en-US" sz="2200" i="1" dirty="0" smtClean="0"/>
              <a:t>Search Term:   </a:t>
            </a:r>
            <a:r>
              <a:rPr lang="en-US" sz="2200" i="1" dirty="0" smtClean="0">
                <a:solidFill>
                  <a:srgbClr val="002060"/>
                </a:solidFill>
              </a:rPr>
              <a:t>		GS30F0012Y</a:t>
            </a:r>
            <a:endParaRPr lang="en-US" sz="2200" i="1" dirty="0">
              <a:solidFill>
                <a:srgbClr val="002060"/>
              </a:solidFill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98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Do CO-OPS REALLY WORK?</a:t>
            </a:r>
            <a:endParaRPr lang="en-US" sz="4000" b="1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86088" y="2771774"/>
            <a:ext cx="657224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You Bet They Do!  </a:t>
            </a:r>
          </a:p>
          <a:p>
            <a:endParaRPr lang="en-US" sz="3200" dirty="0"/>
          </a:p>
          <a:p>
            <a:r>
              <a:rPr lang="en-US" sz="3200" dirty="0" smtClean="0"/>
              <a:t>They are already working for you…</a:t>
            </a:r>
          </a:p>
          <a:p>
            <a:endParaRPr lang="en-US" sz="3200" dirty="0"/>
          </a:p>
          <a:p>
            <a:r>
              <a:rPr lang="en-US" sz="3200" dirty="0" smtClean="0"/>
              <a:t>But they can work harder.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95638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91530" y="490224"/>
            <a:ext cx="10058400" cy="1481452"/>
          </a:xfrm>
        </p:spPr>
        <p:txBody>
          <a:bodyPr>
            <a:normAutofit fontScale="92500" lnSpcReduction="20000"/>
          </a:bodyPr>
          <a:lstStyle/>
          <a:p>
            <a:pPr algn="ctr"/>
            <a:endParaRPr lang="en-US" b="1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Sutphen Corporation</a:t>
            </a:r>
          </a:p>
          <a:p>
            <a:pPr algn="ctr"/>
            <a:r>
              <a:rPr lang="en-US" sz="30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Contact information</a:t>
            </a:r>
          </a:p>
          <a:p>
            <a:pPr algn="ctr"/>
            <a:endParaRPr lang="en-US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24100" y="2025908"/>
            <a:ext cx="84963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/>
              <a:t>Sutphen Corporation</a:t>
            </a:r>
          </a:p>
          <a:p>
            <a:r>
              <a:rPr lang="en-US" sz="2200" b="1" dirty="0" smtClean="0"/>
              <a:t>6450 </a:t>
            </a:r>
            <a:r>
              <a:rPr lang="en-US" sz="2200" b="1" dirty="0" err="1" smtClean="0"/>
              <a:t>Eiterman</a:t>
            </a:r>
            <a:r>
              <a:rPr lang="en-US" sz="2200" b="1" dirty="0" smtClean="0"/>
              <a:t> Rd.</a:t>
            </a:r>
          </a:p>
          <a:p>
            <a:r>
              <a:rPr lang="en-US" sz="2200" b="1" dirty="0" smtClean="0"/>
              <a:t>Dublin, OH  43016</a:t>
            </a:r>
          </a:p>
          <a:p>
            <a:r>
              <a:rPr lang="en-US" sz="2200" b="1" dirty="0" smtClean="0"/>
              <a:t>800-726-7030</a:t>
            </a:r>
          </a:p>
          <a:p>
            <a:r>
              <a:rPr lang="en-US" sz="2200" b="1" dirty="0" smtClean="0">
                <a:hlinkClick r:id="rId2"/>
              </a:rPr>
              <a:t>www.Sutphen.com</a:t>
            </a:r>
            <a:endParaRPr lang="en-US" sz="2200" b="1" dirty="0" smtClean="0"/>
          </a:p>
          <a:p>
            <a:endParaRPr lang="en-US" sz="2200" b="1" dirty="0" smtClean="0"/>
          </a:p>
          <a:p>
            <a:r>
              <a:rPr lang="en-US" sz="2200" b="1" dirty="0" smtClean="0"/>
              <a:t>Ken </a:t>
            </a:r>
            <a:r>
              <a:rPr lang="en-US" sz="2200" b="1" dirty="0" err="1" smtClean="0"/>
              <a:t>Creese</a:t>
            </a:r>
            <a:r>
              <a:rPr lang="en-US" sz="2200" b="1" dirty="0" smtClean="0"/>
              <a:t>				</a:t>
            </a:r>
            <a:r>
              <a:rPr lang="en-US" sz="2200" b="1" dirty="0" smtClean="0">
                <a:hlinkClick r:id="rId3"/>
              </a:rPr>
              <a:t>Ken.Creese@SutphenCorp.com</a:t>
            </a:r>
            <a:endParaRPr lang="en-US" sz="2200" b="1" dirty="0" smtClean="0"/>
          </a:p>
          <a:p>
            <a:endParaRPr lang="en-US" sz="2200" b="1" dirty="0" smtClean="0"/>
          </a:p>
          <a:p>
            <a:r>
              <a:rPr lang="en-US" sz="2200" b="1" dirty="0" smtClean="0"/>
              <a:t>Donna Newell			</a:t>
            </a:r>
            <a:r>
              <a:rPr lang="en-US" sz="2200" b="1" dirty="0" smtClean="0">
                <a:hlinkClick r:id="rId4"/>
              </a:rPr>
              <a:t>Donna.Newell@SutphenCorp.com</a:t>
            </a:r>
            <a:endParaRPr lang="en-US" sz="2200" b="1" dirty="0" smtClean="0"/>
          </a:p>
          <a:p>
            <a:endParaRPr lang="en-US" sz="2200" b="1" dirty="0" smtClean="0"/>
          </a:p>
          <a:p>
            <a:r>
              <a:rPr lang="en-US" sz="2200" b="1" dirty="0" smtClean="0"/>
              <a:t>Judi Sutphen			</a:t>
            </a:r>
            <a:r>
              <a:rPr lang="en-US" sz="2200" b="1" dirty="0" smtClean="0">
                <a:hlinkClick r:id="rId5"/>
              </a:rPr>
              <a:t>Judi.Sutphen@SutphenCorp.com</a:t>
            </a:r>
            <a:endParaRPr lang="en-US" sz="2200" b="1" dirty="0" smtClean="0"/>
          </a:p>
          <a:p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88528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91530" y="490224"/>
            <a:ext cx="10058400" cy="1481452"/>
          </a:xfrm>
        </p:spPr>
        <p:txBody>
          <a:bodyPr>
            <a:normAutofit fontScale="70000" lnSpcReduction="20000"/>
          </a:bodyPr>
          <a:lstStyle/>
          <a:p>
            <a:pPr algn="ctr"/>
            <a:endParaRPr lang="en-US" b="1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The </a:t>
            </a:r>
            <a:br>
              <a:rPr lang="en-US" sz="36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</a:br>
            <a:r>
              <a:rPr lang="en-US" sz="36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Contract Sheriff</a:t>
            </a:r>
          </a:p>
          <a:p>
            <a:pPr algn="ctr"/>
            <a:r>
              <a:rPr lang="en-US" sz="30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Contact information</a:t>
            </a:r>
          </a:p>
          <a:p>
            <a:pPr algn="ctr"/>
            <a:endParaRPr lang="en-US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24100" y="2025908"/>
            <a:ext cx="84963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/>
              <a:t>B2G Partners</a:t>
            </a:r>
          </a:p>
          <a:p>
            <a:r>
              <a:rPr lang="en-US" sz="2200" b="1" dirty="0" smtClean="0"/>
              <a:t>W333 S191 Glen Oaks Drive</a:t>
            </a:r>
            <a:endParaRPr lang="en-US" sz="2200" dirty="0" smtClean="0"/>
          </a:p>
          <a:p>
            <a:r>
              <a:rPr lang="en-US" sz="2200" b="1" dirty="0" smtClean="0"/>
              <a:t>Delafield, WI 53018</a:t>
            </a:r>
            <a:endParaRPr lang="en-US" sz="2200" dirty="0" smtClean="0"/>
          </a:p>
          <a:p>
            <a:r>
              <a:rPr lang="en-US" sz="2200" b="1" dirty="0" smtClean="0"/>
              <a:t>Office: 262-303-4990</a:t>
            </a:r>
          </a:p>
          <a:p>
            <a:r>
              <a:rPr lang="en-US" sz="2200" b="1" dirty="0" smtClean="0"/>
              <a:t>Cell:     262-366-6079  (and text)</a:t>
            </a:r>
          </a:p>
          <a:p>
            <a:endParaRPr lang="en-US" sz="2200" b="1" dirty="0" smtClean="0"/>
          </a:p>
          <a:p>
            <a:r>
              <a:rPr lang="en-US" sz="2200" dirty="0" smtClean="0">
                <a:hlinkClick r:id="rId2"/>
              </a:rPr>
              <a:t>www.b2g-partners.com</a:t>
            </a:r>
            <a:endParaRPr lang="en-US" sz="2200" dirty="0" smtClean="0"/>
          </a:p>
          <a:p>
            <a:endParaRPr lang="en-US" sz="2200" dirty="0" smtClean="0"/>
          </a:p>
          <a:p>
            <a:r>
              <a:rPr lang="en-US" sz="2200" b="1" dirty="0" err="1" smtClean="0"/>
              <a:t>Lise</a:t>
            </a:r>
            <a:r>
              <a:rPr lang="en-US" sz="2200" b="1" dirty="0" smtClean="0"/>
              <a:t>  von </a:t>
            </a:r>
            <a:r>
              <a:rPr lang="en-US" sz="2200" b="1" dirty="0" err="1" smtClean="0"/>
              <a:t>Zwisler</a:t>
            </a:r>
            <a:r>
              <a:rPr lang="en-US" sz="2200" b="1" dirty="0" smtClean="0"/>
              <a:t>			</a:t>
            </a:r>
            <a:r>
              <a:rPr lang="en-US" sz="2200" b="1" dirty="0" smtClean="0">
                <a:hlinkClick r:id="rId3"/>
              </a:rPr>
              <a:t>b2gmke@wi.rr.com</a:t>
            </a:r>
            <a:endParaRPr lang="en-US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288528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48680" y="756924"/>
            <a:ext cx="10058400" cy="1481452"/>
          </a:xfrm>
        </p:spPr>
        <p:txBody>
          <a:bodyPr>
            <a:normAutofit/>
          </a:bodyPr>
          <a:lstStyle/>
          <a:p>
            <a:pPr algn="ctr"/>
            <a:endParaRPr lang="en-US" b="1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r>
              <a:rPr lang="en-US" sz="3600" b="1" dirty="0">
                <a:solidFill>
                  <a:schemeClr val="tx1"/>
                </a:solidFill>
                <a:latin typeface="Constantia" panose="02030602050306030303" pitchFamily="18" charset="0"/>
              </a:rPr>
              <a:t>HOW IS A CO-OP ESTABLISHED?</a:t>
            </a:r>
            <a:endParaRPr lang="en-US" sz="3600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59153" y="1990226"/>
            <a:ext cx="8036844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Constantia" panose="02030602050306030303" pitchFamily="18" charset="0"/>
              </a:rPr>
              <a:t>Award Process</a:t>
            </a:r>
          </a:p>
          <a:p>
            <a:pPr algn="ctr"/>
            <a:endParaRPr lang="en-US" sz="2600" dirty="0" smtClean="0">
              <a:latin typeface="Constantia" panose="0203060205030603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onstantia" panose="02030602050306030303" pitchFamily="18" charset="0"/>
              </a:rPr>
              <a:t>Single Award Contract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onstantia" panose="02030602050306030303" pitchFamily="18" charset="0"/>
              </a:rPr>
              <a:t>Full &amp; open competition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onstantia" panose="02030602050306030303" pitchFamily="18" charset="0"/>
              </a:rPr>
              <a:t>The hard way . . 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600" dirty="0" smtClean="0">
              <a:latin typeface="Constantia" panose="0203060205030603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onstantia" panose="02030602050306030303" pitchFamily="18" charset="0"/>
              </a:rPr>
              <a:t>Multi-Award Contract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onstantia" panose="02030602050306030303" pitchFamily="18" charset="0"/>
              </a:rPr>
              <a:t>Meets full and open competition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onstantia" panose="02030602050306030303" pitchFamily="18" charset="0"/>
              </a:rPr>
              <a:t>Barrier to entry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onstantia" panose="02030602050306030303" pitchFamily="18" charset="0"/>
              </a:rPr>
              <a:t>The easy way . . . </a:t>
            </a:r>
          </a:p>
        </p:txBody>
      </p:sp>
    </p:spTree>
    <p:extLst>
      <p:ext uri="{BB962C8B-B14F-4D97-AF65-F5344CB8AC3E}">
        <p14:creationId xmlns:p14="http://schemas.microsoft.com/office/powerpoint/2010/main" val="78552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74371" y="1760192"/>
            <a:ext cx="973778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atin typeface="Constantia" panose="02030602050306030303" pitchFamily="18" charset="0"/>
              </a:rPr>
              <a:t>Sutphen Sales Benefits</a:t>
            </a:r>
          </a:p>
          <a:p>
            <a:endParaRPr lang="en-US" sz="2800" dirty="0" smtClean="0">
              <a:latin typeface="Constantia" panose="02030602050306030303" pitchFamily="18" charset="0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onstantia" panose="02030602050306030303" pitchFamily="18" charset="0"/>
              </a:rPr>
              <a:t>Easy &amp; Efficient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onstantia" panose="02030602050306030303" pitchFamily="18" charset="0"/>
              </a:rPr>
              <a:t>Choose the Best Contract for the Fire Department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onstantia" panose="02030602050306030303" pitchFamily="18" charset="0"/>
              </a:rPr>
              <a:t>Pre-negotiated Products, Prices, Contract Language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onstantia" panose="02030602050306030303" pitchFamily="18" charset="0"/>
              </a:rPr>
              <a:t>Full Product Line &amp; Options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onstantia" panose="02030602050306030303" pitchFamily="18" charset="0"/>
              </a:rPr>
              <a:t>Satisfies Full/Open Competitive Requirements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97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34678" y="1675255"/>
            <a:ext cx="9737786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atin typeface="Constantia" panose="02030602050306030303" pitchFamily="18" charset="0"/>
              </a:rPr>
              <a:t>Fire Department Benefits</a:t>
            </a:r>
          </a:p>
          <a:p>
            <a:endParaRPr lang="en-US" sz="2800" dirty="0" smtClean="0">
              <a:latin typeface="Constantia" panose="02030602050306030303" pitchFamily="18" charset="0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onstantia" panose="02030602050306030303" pitchFamily="18" charset="0"/>
              </a:rPr>
              <a:t>Easy &amp; Efficient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onstantia" panose="02030602050306030303" pitchFamily="18" charset="0"/>
              </a:rPr>
              <a:t>Satisfies Full/Open Competitive Requirements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onstantia" panose="02030602050306030303" pitchFamily="18" charset="0"/>
              </a:rPr>
              <a:t>Multiple State &amp; Local Contract Options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onstantia" panose="02030602050306030303" pitchFamily="18" charset="0"/>
              </a:rPr>
              <a:t>Full Product Line with Options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onstantia" panose="02030602050306030303" pitchFamily="18" charset="0"/>
              </a:rPr>
              <a:t>SOW Flexibility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onstantia" panose="02030602050306030303" pitchFamily="18" charset="0"/>
              </a:rPr>
              <a:t>Contracts Do Not Preclude Local Clauses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0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1330</TotalTime>
  <Words>969</Words>
  <Application>Microsoft Office PowerPoint</Application>
  <PresentationFormat>Widescreen</PresentationFormat>
  <Paragraphs>583</Paragraphs>
  <Slides>63</Slides>
  <Notes>6</Notes>
  <HiddenSlides>4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70" baseType="lpstr">
      <vt:lpstr>Adobe Devanagari</vt:lpstr>
      <vt:lpstr>Arial</vt:lpstr>
      <vt:lpstr>Book Antiqua</vt:lpstr>
      <vt:lpstr>Calibri</vt:lpstr>
      <vt:lpstr>Calibri Light</vt:lpstr>
      <vt:lpstr>Constantia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Donna Newell</dc:creator>
  <cp:lastModifiedBy>Donna Newell</cp:lastModifiedBy>
  <cp:revision>115</cp:revision>
  <cp:lastPrinted>2015-10-09T20:34:36Z</cp:lastPrinted>
  <dcterms:created xsi:type="dcterms:W3CDTF">2015-07-16T01:02:00Z</dcterms:created>
  <dcterms:modified xsi:type="dcterms:W3CDTF">2015-10-22T19:11:03Z</dcterms:modified>
</cp:coreProperties>
</file>